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305" r:id="rId3"/>
    <p:sldId id="306" r:id="rId4"/>
    <p:sldId id="307" r:id="rId5"/>
    <p:sldId id="308" r:id="rId6"/>
    <p:sldId id="273" r:id="rId7"/>
    <p:sldId id="274" r:id="rId8"/>
    <p:sldId id="260" r:id="rId9"/>
    <p:sldId id="304" r:id="rId10"/>
    <p:sldId id="262" r:id="rId11"/>
    <p:sldId id="258" r:id="rId12"/>
    <p:sldId id="287" r:id="rId13"/>
    <p:sldId id="259" r:id="rId14"/>
    <p:sldId id="270" r:id="rId15"/>
    <p:sldId id="277" r:id="rId16"/>
    <p:sldId id="268" r:id="rId17"/>
    <p:sldId id="267" r:id="rId18"/>
    <p:sldId id="264" r:id="rId19"/>
    <p:sldId id="288" r:id="rId20"/>
    <p:sldId id="286" r:id="rId21"/>
    <p:sldId id="312" r:id="rId22"/>
    <p:sldId id="266" r:id="rId23"/>
    <p:sldId id="265" r:id="rId24"/>
    <p:sldId id="279" r:id="rId25"/>
    <p:sldId id="309" r:id="rId26"/>
    <p:sldId id="310" r:id="rId27"/>
    <p:sldId id="275" r:id="rId28"/>
    <p:sldId id="276" r:id="rId29"/>
    <p:sldId id="272" r:id="rId30"/>
    <p:sldId id="311" r:id="rId31"/>
    <p:sldId id="280" r:id="rId32"/>
    <p:sldId id="281" r:id="rId33"/>
    <p:sldId id="282" r:id="rId34"/>
    <p:sldId id="283" r:id="rId35"/>
    <p:sldId id="284" r:id="rId36"/>
    <p:sldId id="301" r:id="rId37"/>
    <p:sldId id="300" r:id="rId38"/>
    <p:sldId id="291" r:id="rId39"/>
    <p:sldId id="303" r:id="rId40"/>
    <p:sldId id="28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71" d="100"/>
          <a:sy n="71" d="100"/>
        </p:scale>
        <p:origin x="137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 Id="rId4" Type="http://schemas.openxmlformats.org/officeDocument/2006/relationships/image" Target="../media/image6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image" Target="../media/image8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6829B3-1ABA-4D81-8320-DFACCACAFB57}"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4579C-230B-4219-A2FD-B5DCA6D5C4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6829B3-1ABA-4D81-8320-DFACCACAFB57}"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4579C-230B-4219-A2FD-B5DCA6D5C4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6829B3-1ABA-4D81-8320-DFACCACAFB57}"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4579C-230B-4219-A2FD-B5DCA6D5C4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6829B3-1ABA-4D81-8320-DFACCACAFB57}"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4579C-230B-4219-A2FD-B5DCA6D5C4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829B3-1ABA-4D81-8320-DFACCACAFB57}"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4579C-230B-4219-A2FD-B5DCA6D5C4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6829B3-1ABA-4D81-8320-DFACCACAFB57}"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4579C-230B-4219-A2FD-B5DCA6D5C4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6829B3-1ABA-4D81-8320-DFACCACAFB57}" type="datetimeFigureOut">
              <a:rPr lang="en-US" smtClean="0"/>
              <a:pPr/>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4579C-230B-4219-A2FD-B5DCA6D5C4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6829B3-1ABA-4D81-8320-DFACCACAFB57}" type="datetimeFigureOut">
              <a:rPr lang="en-US" smtClean="0"/>
              <a:pPr/>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4579C-230B-4219-A2FD-B5DCA6D5C4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829B3-1ABA-4D81-8320-DFACCACAFB57}" type="datetimeFigureOut">
              <a:rPr lang="en-US" smtClean="0"/>
              <a:pPr/>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4579C-230B-4219-A2FD-B5DCA6D5C4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6829B3-1ABA-4D81-8320-DFACCACAFB57}"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4579C-230B-4219-A2FD-B5DCA6D5C4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6829B3-1ABA-4D81-8320-DFACCACAFB57}"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4579C-230B-4219-A2FD-B5DCA6D5C4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829B3-1ABA-4D81-8320-DFACCACAFB57}" type="datetimeFigureOut">
              <a:rPr lang="en-US" smtClean="0"/>
              <a:pPr/>
              <a:t>4/18/2019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4579C-230B-4219-A2FD-B5DCA6D5C4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3.bin"/><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oleObject5.bin"/><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3.emf"/><Relationship Id="rId5" Type="http://schemas.openxmlformats.org/officeDocument/2006/relationships/oleObject" Target="../embeddings/oleObject12.bin"/><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6.emf"/></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gif"/><Relationship Id="rId2" Type="http://schemas.openxmlformats.org/officeDocument/2006/relationships/image" Target="../media/image37.gif"/><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64.emf"/><Relationship Id="rId5" Type="http://schemas.openxmlformats.org/officeDocument/2006/relationships/oleObject" Target="../embeddings/oleObject17.bin"/><Relationship Id="rId10" Type="http://schemas.openxmlformats.org/officeDocument/2006/relationships/image" Target="../media/image66.emf"/><Relationship Id="rId4" Type="http://schemas.openxmlformats.org/officeDocument/2006/relationships/image" Target="../media/image63.emf"/><Relationship Id="rId9"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68.emf"/><Relationship Id="rId5" Type="http://schemas.openxmlformats.org/officeDocument/2006/relationships/oleObject" Target="../embeddings/oleObject21.bin"/><Relationship Id="rId4" Type="http://schemas.openxmlformats.org/officeDocument/2006/relationships/image" Target="../media/image67.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70.emf"/><Relationship Id="rId5" Type="http://schemas.openxmlformats.org/officeDocument/2006/relationships/oleObject" Target="../embeddings/oleObject23.bin"/><Relationship Id="rId4" Type="http://schemas.openxmlformats.org/officeDocument/2006/relationships/image" Target="../media/image69.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72.emf"/><Relationship Id="rId5" Type="http://schemas.openxmlformats.org/officeDocument/2006/relationships/oleObject" Target="../embeddings/oleObject25.bin"/><Relationship Id="rId4" Type="http://schemas.openxmlformats.org/officeDocument/2006/relationships/image" Target="../media/image71.emf"/></Relationships>
</file>

<file path=ppt/slides/_rels/slide3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80.jpe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oleObject" Target="../embeddings/oleObject27.bin"/><Relationship Id="rId7" Type="http://schemas.openxmlformats.org/officeDocument/2006/relationships/image" Target="../media/image83.jpe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2.emf"/><Relationship Id="rId5" Type="http://schemas.openxmlformats.org/officeDocument/2006/relationships/oleObject" Target="../embeddings/oleObject28.bin"/><Relationship Id="rId4" Type="http://schemas.openxmlformats.org/officeDocument/2006/relationships/image" Target="../media/image8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905000"/>
            <a:ext cx="8686800" cy="646331"/>
          </a:xfrm>
          <a:prstGeom prst="rect">
            <a:avLst/>
          </a:prstGeom>
          <a:noFill/>
        </p:spPr>
        <p:txBody>
          <a:bodyPr wrap="square" rtlCol="0">
            <a:spAutoFit/>
          </a:bodyPr>
          <a:lstStyle/>
          <a:p>
            <a:r>
              <a:rPr lang="en-IN" sz="3600" dirty="0" smtClean="0"/>
              <a:t>The Chemistry of Germanium,  Tin and Lead</a:t>
            </a:r>
            <a:endParaRPr lang="en-IN" sz="3600" dirty="0"/>
          </a:p>
        </p:txBody>
      </p:sp>
      <p:sp>
        <p:nvSpPr>
          <p:cNvPr id="3" name="TextBox 2"/>
          <p:cNvSpPr txBox="1"/>
          <p:nvPr/>
        </p:nvSpPr>
        <p:spPr>
          <a:xfrm>
            <a:off x="1905000" y="3657600"/>
            <a:ext cx="5181600" cy="584775"/>
          </a:xfrm>
          <a:prstGeom prst="rect">
            <a:avLst/>
          </a:prstGeom>
          <a:noFill/>
        </p:spPr>
        <p:txBody>
          <a:bodyPr wrap="square" rtlCol="0">
            <a:spAutoFit/>
          </a:bodyPr>
          <a:lstStyle/>
          <a:p>
            <a:pPr algn="ctr"/>
            <a:r>
              <a:rPr lang="en-IN" sz="3200" dirty="0" smtClean="0"/>
              <a:t>Anil J Elias, IIT Delhi</a:t>
            </a:r>
            <a:endParaRPr lang="en-IN" sz="3200" dirty="0"/>
          </a:p>
        </p:txBody>
      </p:sp>
    </p:spTree>
    <p:extLst>
      <p:ext uri="{BB962C8B-B14F-4D97-AF65-F5344CB8AC3E}">
        <p14:creationId xmlns:p14="http://schemas.microsoft.com/office/powerpoint/2010/main" val="1499267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94399"/>
            <a:ext cx="2946640" cy="400110"/>
          </a:xfrm>
          <a:prstGeom prst="rect">
            <a:avLst/>
          </a:prstGeom>
        </p:spPr>
        <p:txBody>
          <a:bodyPr wrap="none">
            <a:spAutoFit/>
          </a:bodyPr>
          <a:lstStyle/>
          <a:p>
            <a:pPr lvl="0" algn="just" eaLnBrk="0" fontAlgn="base" hangingPunct="0">
              <a:spcBef>
                <a:spcPct val="0"/>
              </a:spcBef>
              <a:spcAft>
                <a:spcPct val="0"/>
              </a:spcAft>
            </a:pPr>
            <a:r>
              <a:rPr lang="en-US" sz="2000" dirty="0" smtClean="0">
                <a:solidFill>
                  <a:srgbClr val="000000"/>
                </a:solidFill>
                <a:latin typeface="Times New Roman" pitchFamily="18" charset="0"/>
                <a:ea typeface="Calibri" pitchFamily="34" charset="0"/>
                <a:cs typeface="Times New Roman" pitchFamily="18" charset="0"/>
              </a:rPr>
              <a:t>Intrinsic semi-conductivity</a:t>
            </a:r>
            <a:endParaRPr lang="en-US" sz="2000" dirty="0" smtClean="0">
              <a:latin typeface="Arial" pitchFamily="34" charset="0"/>
              <a:cs typeface="Arial" pitchFamily="34" charset="0"/>
            </a:endParaRPr>
          </a:p>
        </p:txBody>
      </p:sp>
      <p:pic>
        <p:nvPicPr>
          <p:cNvPr id="18434" name="Picture 2" descr="http://1.bp.blogspot.com/-1DEEjWAjb3M/UmRF91nj_LI/AAAAAAAADOU/Lg7cd_SuxRA/s1600/silicon2.gif"/>
          <p:cNvPicPr>
            <a:picLocks noChangeAspect="1" noChangeArrowheads="1"/>
          </p:cNvPicPr>
          <p:nvPr/>
        </p:nvPicPr>
        <p:blipFill>
          <a:blip r:embed="rId2"/>
          <a:srcRect/>
          <a:stretch>
            <a:fillRect/>
          </a:stretch>
        </p:blipFill>
        <p:spPr bwMode="auto">
          <a:xfrm>
            <a:off x="381000" y="0"/>
            <a:ext cx="2451635" cy="1590676"/>
          </a:xfrm>
          <a:prstGeom prst="rect">
            <a:avLst/>
          </a:prstGeom>
          <a:noFill/>
        </p:spPr>
      </p:pic>
      <p:sp>
        <p:nvSpPr>
          <p:cNvPr id="5" name="TextBox 4"/>
          <p:cNvSpPr txBox="1"/>
          <p:nvPr/>
        </p:nvSpPr>
        <p:spPr>
          <a:xfrm>
            <a:off x="5179048" y="667346"/>
            <a:ext cx="3657600" cy="923330"/>
          </a:xfrm>
          <a:prstGeom prst="rect">
            <a:avLst/>
          </a:prstGeom>
          <a:noFill/>
        </p:spPr>
        <p:txBody>
          <a:bodyPr wrap="square" rtlCol="0">
            <a:spAutoFit/>
          </a:bodyPr>
          <a:lstStyle/>
          <a:p>
            <a:r>
              <a:rPr lang="en-US" dirty="0" smtClean="0"/>
              <a:t>Band gap 		Si  	1.1 </a:t>
            </a:r>
            <a:r>
              <a:rPr lang="en-US" dirty="0" err="1" smtClean="0"/>
              <a:t>eV</a:t>
            </a:r>
            <a:r>
              <a:rPr lang="en-US" dirty="0" smtClean="0"/>
              <a:t> </a:t>
            </a:r>
          </a:p>
          <a:p>
            <a:r>
              <a:rPr lang="en-US" dirty="0" smtClean="0"/>
              <a:t>		</a:t>
            </a:r>
            <a:r>
              <a:rPr lang="en-US" dirty="0" err="1" smtClean="0"/>
              <a:t>Ge</a:t>
            </a:r>
            <a:r>
              <a:rPr lang="en-US" dirty="0" smtClean="0"/>
              <a:t> 	0.67 </a:t>
            </a:r>
            <a:r>
              <a:rPr lang="en-US" dirty="0" err="1" smtClean="0"/>
              <a:t>eV</a:t>
            </a:r>
            <a:endParaRPr lang="en-US" dirty="0" smtClean="0"/>
          </a:p>
          <a:p>
            <a:r>
              <a:rPr lang="en-US" dirty="0" smtClean="0"/>
              <a:t>		SiO</a:t>
            </a:r>
            <a:r>
              <a:rPr lang="en-US" baseline="-25000" dirty="0" smtClean="0"/>
              <a:t>2</a:t>
            </a:r>
            <a:r>
              <a:rPr lang="en-US" dirty="0" smtClean="0"/>
              <a:t> 	9.0 </a:t>
            </a:r>
            <a:r>
              <a:rPr lang="en-US" dirty="0" err="1" smtClean="0"/>
              <a:t>eV</a:t>
            </a:r>
            <a:endParaRPr lang="en-US" dirty="0"/>
          </a:p>
        </p:txBody>
      </p:sp>
      <p:pic>
        <p:nvPicPr>
          <p:cNvPr id="7" name="Picture 2" descr="Image result for germanium semiconductor"/>
          <p:cNvPicPr>
            <a:picLocks noChangeAspect="1" noChangeArrowheads="1"/>
          </p:cNvPicPr>
          <p:nvPr/>
        </p:nvPicPr>
        <p:blipFill>
          <a:blip r:embed="rId3" cstate="print"/>
          <a:srcRect/>
          <a:stretch>
            <a:fillRect/>
          </a:stretch>
        </p:blipFill>
        <p:spPr bwMode="auto">
          <a:xfrm>
            <a:off x="4317132" y="1663513"/>
            <a:ext cx="4540554" cy="2057400"/>
          </a:xfrm>
          <a:prstGeom prst="rect">
            <a:avLst/>
          </a:prstGeom>
          <a:noFill/>
        </p:spPr>
      </p:pic>
      <p:sp>
        <p:nvSpPr>
          <p:cNvPr id="8" name="Rectangle 7"/>
          <p:cNvSpPr/>
          <p:nvPr/>
        </p:nvSpPr>
        <p:spPr>
          <a:xfrm>
            <a:off x="94129" y="4012791"/>
            <a:ext cx="8991600" cy="1477328"/>
          </a:xfrm>
          <a:prstGeom prst="rect">
            <a:avLst/>
          </a:prstGeom>
        </p:spPr>
        <p:txBody>
          <a:bodyPr wrap="square">
            <a:spAutoFit/>
          </a:bodyPr>
          <a:lstStyle/>
          <a:p>
            <a:r>
              <a:rPr lang="en-US" dirty="0" smtClean="0"/>
              <a:t>Germanium diodes are best used in low-power electrical circuits. The lower forward-bias voltage results in smaller power losses and allows the circuit to be more efficient electrically. Germanium diodes are also appropriate for precision circuits, where voltage fluctuations must be kept to a minimum. However, germanium diodes are damaged more easily than silicon diodes.</a:t>
            </a:r>
            <a:endParaRPr lang="en-US" dirty="0"/>
          </a:p>
        </p:txBody>
      </p:sp>
      <p:sp>
        <p:nvSpPr>
          <p:cNvPr id="3" name="Rectangle 2"/>
          <p:cNvSpPr/>
          <p:nvPr/>
        </p:nvSpPr>
        <p:spPr>
          <a:xfrm>
            <a:off x="80682" y="5638800"/>
            <a:ext cx="9005047" cy="1200329"/>
          </a:xfrm>
          <a:prstGeom prst="rect">
            <a:avLst/>
          </a:prstGeom>
        </p:spPr>
        <p:txBody>
          <a:bodyPr wrap="square">
            <a:spAutoFit/>
          </a:bodyPr>
          <a:lstStyle/>
          <a:p>
            <a:r>
              <a:rPr lang="en-IN" dirty="0" smtClean="0"/>
              <a:t> For metal-oxide-semiconductor </a:t>
            </a:r>
            <a:r>
              <a:rPr lang="en-IN" dirty="0"/>
              <a:t>field effect </a:t>
            </a:r>
            <a:r>
              <a:rPr lang="en-IN" dirty="0" smtClean="0"/>
              <a:t>transistor (MOSFET), GeO</a:t>
            </a:r>
            <a:r>
              <a:rPr lang="en-IN" baseline="-25000" dirty="0" smtClean="0"/>
              <a:t>2</a:t>
            </a:r>
            <a:r>
              <a:rPr lang="en-IN" dirty="0" smtClean="0"/>
              <a:t> is not effective as the oxide interfaces show considerable higher defect densities. GeO</a:t>
            </a:r>
            <a:r>
              <a:rPr lang="en-IN" baseline="-25000" dirty="0" smtClean="0"/>
              <a:t>2</a:t>
            </a:r>
            <a:r>
              <a:rPr lang="en-IN" dirty="0" smtClean="0"/>
              <a:t> has a lower melting point than SiO</a:t>
            </a:r>
            <a:r>
              <a:rPr lang="en-IN" baseline="-25000" dirty="0" smtClean="0"/>
              <a:t>2</a:t>
            </a:r>
            <a:r>
              <a:rPr lang="en-IN" dirty="0" smtClean="0"/>
              <a:t> and it is soluble in water making it vulnerable to humidity variations</a:t>
            </a:r>
            <a:r>
              <a:rPr lang="en-IN" dirty="0"/>
              <a:t>. </a:t>
            </a:r>
            <a:r>
              <a:rPr lang="en-IN" dirty="0" smtClean="0"/>
              <a:t>GeO</a:t>
            </a:r>
            <a:r>
              <a:rPr lang="en-IN" baseline="-25000" dirty="0" smtClean="0"/>
              <a:t>2</a:t>
            </a:r>
            <a:r>
              <a:rPr lang="en-IN" dirty="0" smtClean="0"/>
              <a:t>  also combines with </a:t>
            </a:r>
            <a:r>
              <a:rPr lang="en-IN" dirty="0" err="1" smtClean="0"/>
              <a:t>Ge</a:t>
            </a:r>
            <a:r>
              <a:rPr lang="en-IN" dirty="0" smtClean="0"/>
              <a:t> to form </a:t>
            </a:r>
            <a:r>
              <a:rPr lang="en-IN" dirty="0" err="1" smtClean="0"/>
              <a:t>GeO</a:t>
            </a:r>
            <a:r>
              <a:rPr lang="en-IN" dirty="0" smtClean="0"/>
              <a:t>, which is volatile and can escape.</a:t>
            </a:r>
            <a:endParaRPr lang="en-IN" dirty="0"/>
          </a:p>
        </p:txBody>
      </p:sp>
      <p:sp>
        <p:nvSpPr>
          <p:cNvPr id="6" name="Rectangle 5"/>
          <p:cNvSpPr/>
          <p:nvPr/>
        </p:nvSpPr>
        <p:spPr>
          <a:xfrm>
            <a:off x="0" y="2043947"/>
            <a:ext cx="4317132" cy="1477328"/>
          </a:xfrm>
          <a:prstGeom prst="rect">
            <a:avLst/>
          </a:prstGeom>
        </p:spPr>
        <p:txBody>
          <a:bodyPr wrap="square">
            <a:spAutoFit/>
          </a:bodyPr>
          <a:lstStyle/>
          <a:p>
            <a:r>
              <a:rPr lang="en-US" dirty="0" smtClean="0">
                <a:solidFill>
                  <a:srgbClr val="191919"/>
                </a:solidFill>
                <a:latin typeface="Times New Roman" panose="02020603050405020304" pitchFamily="18" charset="0"/>
                <a:ea typeface="Times New Roman" panose="02020603050405020304" pitchFamily="18" charset="0"/>
              </a:rPr>
              <a:t>Germanium </a:t>
            </a:r>
            <a:r>
              <a:rPr lang="en-US" dirty="0">
                <a:solidFill>
                  <a:srgbClr val="191919"/>
                </a:solidFill>
                <a:latin typeface="Times New Roman" panose="02020603050405020304" pitchFamily="18" charset="0"/>
                <a:ea typeface="Times New Roman" panose="02020603050405020304" pitchFamily="18" charset="0"/>
              </a:rPr>
              <a:t>containing semiconductors find use in mobile phones and hand held devices as they consume much less power and are much more faster than conventional </a:t>
            </a:r>
            <a:r>
              <a:rPr lang="en-US" dirty="0" smtClean="0">
                <a:solidFill>
                  <a:srgbClr val="191919"/>
                </a:solidFill>
                <a:latin typeface="Times New Roman" panose="02020603050405020304" pitchFamily="18" charset="0"/>
                <a:ea typeface="Times New Roman" panose="02020603050405020304" pitchFamily="18" charset="0"/>
              </a:rPr>
              <a:t>semiconductors.</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germanium night vision"/>
          <p:cNvPicPr>
            <a:picLocks noChangeAspect="1" noChangeArrowheads="1"/>
          </p:cNvPicPr>
          <p:nvPr/>
        </p:nvPicPr>
        <p:blipFill>
          <a:blip r:embed="rId2"/>
          <a:srcRect/>
          <a:stretch>
            <a:fillRect/>
          </a:stretch>
        </p:blipFill>
        <p:spPr bwMode="auto">
          <a:xfrm>
            <a:off x="475129" y="571040"/>
            <a:ext cx="4503916" cy="3048000"/>
          </a:xfrm>
          <a:prstGeom prst="rect">
            <a:avLst/>
          </a:prstGeom>
          <a:noFill/>
        </p:spPr>
      </p:pic>
      <p:pic>
        <p:nvPicPr>
          <p:cNvPr id="1030" name="Picture 6" descr="Image result for germanium night vision goggles"/>
          <p:cNvPicPr>
            <a:picLocks noChangeAspect="1" noChangeArrowheads="1"/>
          </p:cNvPicPr>
          <p:nvPr/>
        </p:nvPicPr>
        <p:blipFill>
          <a:blip r:embed="rId3"/>
          <a:srcRect t="18000" b="24000"/>
          <a:stretch>
            <a:fillRect/>
          </a:stretch>
        </p:blipFill>
        <p:spPr bwMode="auto">
          <a:xfrm>
            <a:off x="475129" y="3563471"/>
            <a:ext cx="3581400" cy="1854654"/>
          </a:xfrm>
          <a:prstGeom prst="rect">
            <a:avLst/>
          </a:prstGeom>
          <a:noFill/>
        </p:spPr>
      </p:pic>
      <p:sp>
        <p:nvSpPr>
          <p:cNvPr id="1034" name="AutoShape 10" descr="Image result for fiberopt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Image result for fiberopt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C:\Users\DELL\Downloads\ge transmission.jpg"/>
          <p:cNvPicPr/>
          <p:nvPr/>
        </p:nvPicPr>
        <p:blipFill>
          <a:blip r:embed="rId4" cstate="print"/>
          <a:srcRect/>
          <a:stretch>
            <a:fillRect/>
          </a:stretch>
        </p:blipFill>
        <p:spPr bwMode="auto">
          <a:xfrm>
            <a:off x="4953000" y="914400"/>
            <a:ext cx="4191000" cy="2667000"/>
          </a:xfrm>
          <a:prstGeom prst="rect">
            <a:avLst/>
          </a:prstGeom>
          <a:noFill/>
          <a:ln w="9525">
            <a:noFill/>
            <a:miter lim="800000"/>
            <a:headEnd/>
            <a:tailEnd/>
          </a:ln>
        </p:spPr>
      </p:pic>
      <p:sp>
        <p:nvSpPr>
          <p:cNvPr id="11" name="TextBox 10"/>
          <p:cNvSpPr txBox="1"/>
          <p:nvPr/>
        </p:nvSpPr>
        <p:spPr>
          <a:xfrm>
            <a:off x="6096000" y="3352800"/>
            <a:ext cx="762000" cy="261610"/>
          </a:xfrm>
          <a:prstGeom prst="rect">
            <a:avLst/>
          </a:prstGeom>
          <a:noFill/>
        </p:spPr>
        <p:txBody>
          <a:bodyPr wrap="square" rtlCol="0">
            <a:spAutoFit/>
          </a:bodyPr>
          <a:lstStyle/>
          <a:p>
            <a:r>
              <a:rPr lang="en-US" sz="1100" dirty="0" smtClean="0"/>
              <a:t>10,000nm</a:t>
            </a:r>
            <a:endParaRPr lang="en-US" sz="1100" dirty="0"/>
          </a:p>
        </p:txBody>
      </p:sp>
      <p:sp>
        <p:nvSpPr>
          <p:cNvPr id="12" name="TextBox 11"/>
          <p:cNvSpPr txBox="1"/>
          <p:nvPr/>
        </p:nvSpPr>
        <p:spPr>
          <a:xfrm>
            <a:off x="8229600" y="3352800"/>
            <a:ext cx="762000" cy="261610"/>
          </a:xfrm>
          <a:prstGeom prst="rect">
            <a:avLst/>
          </a:prstGeom>
          <a:noFill/>
        </p:spPr>
        <p:txBody>
          <a:bodyPr wrap="square" rtlCol="0">
            <a:spAutoFit/>
          </a:bodyPr>
          <a:lstStyle/>
          <a:p>
            <a:r>
              <a:rPr lang="en-US" sz="1100" dirty="0" smtClean="0"/>
              <a:t>23,000nm</a:t>
            </a:r>
            <a:endParaRPr lang="en-US" sz="1100" dirty="0"/>
          </a:p>
        </p:txBody>
      </p:sp>
      <p:sp>
        <p:nvSpPr>
          <p:cNvPr id="13" name="Rectangle 12"/>
          <p:cNvSpPr/>
          <p:nvPr/>
        </p:nvSpPr>
        <p:spPr>
          <a:xfrm>
            <a:off x="1371600" y="1371600"/>
            <a:ext cx="609600" cy="1905000"/>
          </a:xfrm>
          <a:prstGeom prst="rect">
            <a:avLst/>
          </a:prstGeom>
          <a:gradFill flip="none" rotWithShape="1">
            <a:gsLst>
              <a:gs pos="0">
                <a:srgbClr val="002060">
                  <a:alpha val="37000"/>
                </a:srgbClr>
              </a:gs>
              <a:gs pos="39999">
                <a:srgbClr val="FF0000"/>
              </a:gs>
              <a:gs pos="70000">
                <a:srgbClr val="181CC7"/>
              </a:gs>
              <a:gs pos="88000">
                <a:srgbClr val="7005D4"/>
              </a:gs>
              <a:gs pos="100000">
                <a:srgbClr val="8C3D91"/>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Users\DELL\Downloads\flir-voyager-iii-night-vision-maritime-infrared-camera-app3.jpg"/>
          <p:cNvPicPr>
            <a:picLocks noChangeAspect="1" noChangeArrowheads="1"/>
          </p:cNvPicPr>
          <p:nvPr/>
        </p:nvPicPr>
        <p:blipFill>
          <a:blip r:embed="rId5"/>
          <a:srcRect/>
          <a:stretch>
            <a:fillRect/>
          </a:stretch>
        </p:blipFill>
        <p:spPr bwMode="auto">
          <a:xfrm>
            <a:off x="970429" y="5057259"/>
            <a:ext cx="2590800" cy="1464567"/>
          </a:xfrm>
          <a:prstGeom prst="rect">
            <a:avLst/>
          </a:prstGeom>
          <a:noFill/>
        </p:spPr>
      </p:pic>
      <p:pic>
        <p:nvPicPr>
          <p:cNvPr id="3" name="Picture 4" descr="Image result for animals with thermal vision"/>
          <p:cNvPicPr>
            <a:picLocks noChangeAspect="1" noChangeArrowheads="1"/>
          </p:cNvPicPr>
          <p:nvPr/>
        </p:nvPicPr>
        <p:blipFill>
          <a:blip r:embed="rId6"/>
          <a:srcRect l="17333" r="14667"/>
          <a:stretch>
            <a:fillRect/>
          </a:stretch>
        </p:blipFill>
        <p:spPr bwMode="auto">
          <a:xfrm>
            <a:off x="4992492" y="3946213"/>
            <a:ext cx="3886200" cy="2095501"/>
          </a:xfrm>
          <a:prstGeom prst="rect">
            <a:avLst/>
          </a:prstGeom>
          <a:noFill/>
        </p:spPr>
      </p:pic>
      <p:sp>
        <p:nvSpPr>
          <p:cNvPr id="16" name="TextBox 15"/>
          <p:cNvSpPr txBox="1"/>
          <p:nvPr/>
        </p:nvSpPr>
        <p:spPr>
          <a:xfrm>
            <a:off x="2438400" y="304800"/>
            <a:ext cx="5486400" cy="369332"/>
          </a:xfrm>
          <a:prstGeom prst="rect">
            <a:avLst/>
          </a:prstGeom>
          <a:noFill/>
        </p:spPr>
        <p:txBody>
          <a:bodyPr wrap="square" rtlCol="0">
            <a:spAutoFit/>
          </a:bodyPr>
          <a:lstStyle/>
          <a:p>
            <a:r>
              <a:rPr lang="en-US" b="1" dirty="0" smtClean="0"/>
              <a:t>Germanium lenses for infrared night vision</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382000" cy="4985980"/>
          </a:xfrm>
          <a:prstGeom prst="rect">
            <a:avLst/>
          </a:prstGeom>
        </p:spPr>
        <p:txBody>
          <a:bodyPr wrap="square">
            <a:spAutoFit/>
          </a:bodyPr>
          <a:lstStyle/>
          <a:p>
            <a:pPr algn="just"/>
            <a:r>
              <a:rPr lang="en-US" sz="2000" dirty="0" smtClean="0">
                <a:latin typeface="Arial" panose="020B0604020202020204" pitchFamily="34" charset="0"/>
                <a:ea typeface="Times New Roman" panose="02020603050405020304" pitchFamily="18" charset="0"/>
                <a:cs typeface="Arial" panose="020B0604020202020204" pitchFamily="34" charset="0"/>
              </a:rPr>
              <a:t>Devices </a:t>
            </a:r>
            <a:r>
              <a:rPr lang="en-US" sz="2000" dirty="0">
                <a:latin typeface="Arial" panose="020B0604020202020204" pitchFamily="34" charset="0"/>
                <a:ea typeface="Times New Roman" panose="02020603050405020304" pitchFamily="18" charset="0"/>
                <a:cs typeface="Arial" panose="020B0604020202020204" pitchFamily="34" charset="0"/>
              </a:rPr>
              <a:t>which are thermal imagers are sometimes referred to as forward looking infrared (FLIR) devices and are different from active system IR devices. Active night vision systems  emit infrared radiation and measure the reflected radiation differentially from objects in the field of view. In contrast, FLIR devices form images by sensing the thermal contrast between objects and their background</a:t>
            </a:r>
            <a:r>
              <a:rPr lang="en-US" sz="2000" dirty="0" smtClean="0">
                <a:latin typeface="Arial" panose="020B0604020202020204" pitchFamily="34" charset="0"/>
                <a:ea typeface="Times New Roman" panose="02020603050405020304" pitchFamily="18" charset="0"/>
                <a:cs typeface="Arial" panose="020B0604020202020204" pitchFamily="34" charset="0"/>
              </a:rPr>
              <a:t>.</a:t>
            </a:r>
            <a:r>
              <a:rPr lang="en-US" sz="2000" dirty="0">
                <a:latin typeface="Arial" panose="020B0604020202020204" pitchFamily="34" charset="0"/>
                <a:cs typeface="Arial" panose="020B0604020202020204" pitchFamily="34" charset="0"/>
              </a:rPr>
              <a:t> Therefore FLIR devices are suitable for working in complete darkness and are not affected by smoke.  </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military use, passive devices made of germanium are preferred as they are rugged and not locatable by the enemy while the radiation emitted from an active device makes it locatable. Germanium-based FLIR systems are used in night vision goggles,  surveillance cameras, </a:t>
            </a:r>
            <a:r>
              <a:rPr lang="en-US" sz="2000" dirty="0" err="1">
                <a:latin typeface="Arial" panose="020B0604020202020204" pitchFamily="34" charset="0"/>
                <a:cs typeface="Arial" panose="020B0604020202020204" pitchFamily="34" charset="0"/>
              </a:rPr>
              <a:t>gunsights</a:t>
            </a:r>
            <a:r>
              <a:rPr lang="en-US" sz="2000" dirty="0">
                <a:latin typeface="Arial" panose="020B0604020202020204" pitchFamily="34" charset="0"/>
                <a:cs typeface="Arial" panose="020B0604020202020204" pitchFamily="34" charset="0"/>
              </a:rPr>
              <a:t>, and IR- heat seeking missiles. It also finds use  in detecting overheating bearings, fire fighting under thick smoke, satellite mapping, detecting faults in structural materials etc.</a:t>
            </a:r>
            <a:endParaRPr lang="en-IN" sz="20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51364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Fiber Optic Cables"/>
          <p:cNvPicPr>
            <a:picLocks noChangeAspect="1" noChangeArrowheads="1"/>
          </p:cNvPicPr>
          <p:nvPr/>
        </p:nvPicPr>
        <p:blipFill>
          <a:blip r:embed="rId2"/>
          <a:srcRect/>
          <a:stretch>
            <a:fillRect/>
          </a:stretch>
        </p:blipFill>
        <p:spPr bwMode="auto">
          <a:xfrm>
            <a:off x="0" y="762000"/>
            <a:ext cx="2895600" cy="2104067"/>
          </a:xfrm>
          <a:prstGeom prst="rect">
            <a:avLst/>
          </a:prstGeom>
          <a:noFill/>
        </p:spPr>
      </p:pic>
      <p:pic>
        <p:nvPicPr>
          <p:cNvPr id="3" name="Picture 16" descr="Image result for germanium fiber optic"/>
          <p:cNvPicPr>
            <a:picLocks noChangeAspect="1" noChangeArrowheads="1"/>
          </p:cNvPicPr>
          <p:nvPr/>
        </p:nvPicPr>
        <p:blipFill>
          <a:blip r:embed="rId3"/>
          <a:srcRect l="6250" r="4167"/>
          <a:stretch>
            <a:fillRect/>
          </a:stretch>
        </p:blipFill>
        <p:spPr bwMode="auto">
          <a:xfrm>
            <a:off x="3200400" y="914400"/>
            <a:ext cx="3057576" cy="2127505"/>
          </a:xfrm>
          <a:prstGeom prst="rect">
            <a:avLst/>
          </a:prstGeom>
          <a:noFill/>
        </p:spPr>
      </p:pic>
      <p:sp>
        <p:nvSpPr>
          <p:cNvPr id="4" name="TextBox 3"/>
          <p:cNvSpPr txBox="1"/>
          <p:nvPr/>
        </p:nvSpPr>
        <p:spPr>
          <a:xfrm>
            <a:off x="2590800" y="228600"/>
            <a:ext cx="4648200" cy="400110"/>
          </a:xfrm>
          <a:prstGeom prst="rect">
            <a:avLst/>
          </a:prstGeom>
          <a:noFill/>
        </p:spPr>
        <p:txBody>
          <a:bodyPr wrap="square" rtlCol="0">
            <a:spAutoFit/>
          </a:bodyPr>
          <a:lstStyle/>
          <a:p>
            <a:r>
              <a:rPr lang="en-US" sz="2000" b="1" dirty="0" smtClean="0"/>
              <a:t>Fiber optic cables for data transmission</a:t>
            </a:r>
            <a:endParaRPr lang="en-US" sz="2000" b="1" dirty="0"/>
          </a:p>
        </p:txBody>
      </p:sp>
      <p:sp>
        <p:nvSpPr>
          <p:cNvPr id="5" name="Rectangle 4"/>
          <p:cNvSpPr/>
          <p:nvPr/>
        </p:nvSpPr>
        <p:spPr>
          <a:xfrm>
            <a:off x="304800" y="3048000"/>
            <a:ext cx="8839200" cy="1200329"/>
          </a:xfrm>
          <a:prstGeom prst="rect">
            <a:avLst/>
          </a:prstGeom>
        </p:spPr>
        <p:txBody>
          <a:bodyPr wrap="square">
            <a:spAutoFit/>
          </a:bodyPr>
          <a:lstStyle/>
          <a:p>
            <a:r>
              <a:rPr lang="en-US" dirty="0" smtClean="0"/>
              <a:t>A </a:t>
            </a:r>
            <a:r>
              <a:rPr lang="en-US" b="1" dirty="0" smtClean="0"/>
              <a:t>fiber optic cable</a:t>
            </a:r>
            <a:r>
              <a:rPr lang="en-US" dirty="0" smtClean="0"/>
              <a:t> consists of a bundle of glass threads, each of which is capable of transmitting messages modulated onto light waves. </a:t>
            </a:r>
            <a:r>
              <a:rPr lang="en-US" b="1" dirty="0" smtClean="0"/>
              <a:t>Fiber optics </a:t>
            </a:r>
            <a:r>
              <a:rPr lang="en-US" dirty="0" smtClean="0"/>
              <a:t>has several advantages over traditional metal communications lines: </a:t>
            </a:r>
            <a:r>
              <a:rPr lang="en-US" b="1" dirty="0" smtClean="0"/>
              <a:t>Fiber optic cables</a:t>
            </a:r>
            <a:r>
              <a:rPr lang="en-US" dirty="0" smtClean="0"/>
              <a:t> have a much greater bandwidth than metal </a:t>
            </a:r>
            <a:r>
              <a:rPr lang="en-US" b="1" dirty="0" smtClean="0"/>
              <a:t>cables</a:t>
            </a:r>
            <a:endParaRPr lang="en-US" dirty="0"/>
          </a:p>
        </p:txBody>
      </p:sp>
      <p:sp>
        <p:nvSpPr>
          <p:cNvPr id="2049" name="Rectangle 1"/>
          <p:cNvSpPr>
            <a:spLocks noChangeArrowheads="1"/>
          </p:cNvSpPr>
          <p:nvPr/>
        </p:nvSpPr>
        <p:spPr bwMode="auto">
          <a:xfrm>
            <a:off x="304800" y="4191000"/>
            <a:ext cx="8839200" cy="1508105"/>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effectLst/>
                <a:latin typeface="Arial" pitchFamily="34" charset="0"/>
                <a:cs typeface="Arial" pitchFamily="34" charset="0"/>
              </a:rPr>
              <a:t>Fiber optic cables are much thinner and lighter than metal wires.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effectLst/>
                <a:latin typeface="Arial" pitchFamily="34" charset="0"/>
                <a:cs typeface="Arial" pitchFamily="34" charset="0"/>
              </a:rPr>
              <a:t>Fiber optic cables have a much greater bandwidth than metal cables. This means that they can carry more data.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effectLst/>
                <a:latin typeface="Arial" pitchFamily="34" charset="0"/>
                <a:cs typeface="Arial" pitchFamily="34" charset="0"/>
              </a:rPr>
              <a:t>Fiber optic cables are less susceptible than metal cables to electromagnetic interference.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effectLst/>
                <a:latin typeface="Arial" pitchFamily="34" charset="0"/>
                <a:cs typeface="Arial" pitchFamily="34" charset="0"/>
              </a:rPr>
              <a:t>Data can be transmitted digitally (the natural form for computer data) rather than analogically.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sp>
        <p:nvSpPr>
          <p:cNvPr id="7" name="TextBox 6"/>
          <p:cNvSpPr txBox="1"/>
          <p:nvPr/>
        </p:nvSpPr>
        <p:spPr>
          <a:xfrm>
            <a:off x="228600" y="5486400"/>
            <a:ext cx="8915400" cy="1200329"/>
          </a:xfrm>
          <a:prstGeom prst="rect">
            <a:avLst/>
          </a:prstGeom>
          <a:noFill/>
        </p:spPr>
        <p:txBody>
          <a:bodyPr wrap="square" rtlCol="0">
            <a:spAutoFit/>
          </a:bodyPr>
          <a:lstStyle/>
          <a:p>
            <a:r>
              <a:rPr lang="en-US" dirty="0" err="1" smtClean="0"/>
              <a:t>Narendra</a:t>
            </a:r>
            <a:r>
              <a:rPr lang="en-US" dirty="0" smtClean="0"/>
              <a:t> Singh </a:t>
            </a:r>
            <a:r>
              <a:rPr lang="en-US" dirty="0" err="1" smtClean="0"/>
              <a:t>Kapany</a:t>
            </a:r>
            <a:r>
              <a:rPr lang="en-US" dirty="0" smtClean="0"/>
              <a:t> coined the term fiber optics in 1960. </a:t>
            </a:r>
            <a:r>
              <a:rPr lang="en-US" dirty="0" err="1" smtClean="0"/>
              <a:t>Kapany</a:t>
            </a:r>
            <a:r>
              <a:rPr lang="en-US" dirty="0" smtClean="0"/>
              <a:t>  first demonstrated successfully that light can be transmitted through bent glass </a:t>
            </a:r>
            <a:r>
              <a:rPr lang="en-US" dirty="0" err="1" smtClean="0"/>
              <a:t>fibres</a:t>
            </a:r>
            <a:r>
              <a:rPr lang="en-US" dirty="0" smtClean="0"/>
              <a:t> during his doctoral work at the Imperial College of Science in London in the early fifties, and published the findings in a paper in </a:t>
            </a:r>
            <a:r>
              <a:rPr lang="en-US" i="1" dirty="0" smtClean="0"/>
              <a:t>Nature</a:t>
            </a:r>
            <a:r>
              <a:rPr lang="en-US" dirty="0" smtClean="0"/>
              <a:t> in 1954.  Nobel Prize of 2009 went to </a:t>
            </a:r>
            <a:r>
              <a:rPr lang="en-US" dirty="0" err="1" smtClean="0"/>
              <a:t>chinese</a:t>
            </a:r>
            <a:r>
              <a:rPr lang="en-US" dirty="0" smtClean="0"/>
              <a:t> born Charles K Kao !!</a:t>
            </a:r>
            <a:endParaRPr lang="en-US" dirty="0"/>
          </a:p>
        </p:txBody>
      </p:sp>
      <p:pic>
        <p:nvPicPr>
          <p:cNvPr id="2051" name="Picture 3" descr="Image result for Narinder Singh Kapany"/>
          <p:cNvPicPr>
            <a:picLocks noChangeAspect="1" noChangeArrowheads="1"/>
          </p:cNvPicPr>
          <p:nvPr/>
        </p:nvPicPr>
        <p:blipFill>
          <a:blip r:embed="rId4" cstate="print"/>
          <a:srcRect/>
          <a:stretch>
            <a:fillRect/>
          </a:stretch>
        </p:blipFill>
        <p:spPr bwMode="auto">
          <a:xfrm>
            <a:off x="6324600" y="1295400"/>
            <a:ext cx="2709732" cy="1295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1200329"/>
          </a:xfrm>
          <a:prstGeom prst="rect">
            <a:avLst/>
          </a:prstGeom>
          <a:solidFill>
            <a:srgbClr val="FFFF00"/>
          </a:solidFill>
        </p:spPr>
        <p:txBody>
          <a:bodyPr wrap="square">
            <a:spAutoFit/>
          </a:bodyPr>
          <a:lstStyle/>
          <a:p>
            <a:r>
              <a:rPr lang="en-US" dirty="0" smtClean="0"/>
              <a:t>Optical fibers are essentially transparent glass fibers, through which light can be transmitted. In order to be able to transmit data over long distance,  light in the near infrared part of the spectrum is chosen often. This is because this part of the spectrum experiences the lowest losses while traveling in glass.</a:t>
            </a:r>
            <a:endParaRPr lang="en-US" dirty="0"/>
          </a:p>
        </p:txBody>
      </p:sp>
      <p:sp>
        <p:nvSpPr>
          <p:cNvPr id="3" name="Rectangle 2"/>
          <p:cNvSpPr/>
          <p:nvPr/>
        </p:nvSpPr>
        <p:spPr>
          <a:xfrm>
            <a:off x="381000" y="1600200"/>
            <a:ext cx="8458200" cy="1477328"/>
          </a:xfrm>
          <a:prstGeom prst="rect">
            <a:avLst/>
          </a:prstGeom>
          <a:solidFill>
            <a:srgbClr val="00B0F0"/>
          </a:solidFill>
        </p:spPr>
        <p:txBody>
          <a:bodyPr wrap="square">
            <a:spAutoFit/>
          </a:bodyPr>
          <a:lstStyle/>
          <a:p>
            <a:r>
              <a:rPr lang="en-US" dirty="0" smtClean="0"/>
              <a:t>Germanium has the property such that the </a:t>
            </a:r>
            <a:r>
              <a:rPr lang="en-US" dirty="0" err="1" smtClean="0"/>
              <a:t>bandgap</a:t>
            </a:r>
            <a:r>
              <a:rPr lang="en-US" dirty="0" smtClean="0"/>
              <a:t> energy is approximately equal to the energy of photons in the near infrared. This means that if you shine light of this wavelength onto a germanium diode, you can excite electrons, and produce a current. Therefore,  germanium diodes are used as </a:t>
            </a:r>
            <a:r>
              <a:rPr lang="en-US" dirty="0" err="1" smtClean="0"/>
              <a:t>photodetectors</a:t>
            </a:r>
            <a:r>
              <a:rPr lang="en-US" dirty="0" smtClean="0"/>
              <a:t> to detect near-infrared light for telecommunication applications. </a:t>
            </a:r>
            <a:endParaRPr lang="en-US" dirty="0"/>
          </a:p>
        </p:txBody>
      </p:sp>
      <p:sp>
        <p:nvSpPr>
          <p:cNvPr id="4" name="Rectangle 3"/>
          <p:cNvSpPr/>
          <p:nvPr/>
        </p:nvSpPr>
        <p:spPr>
          <a:xfrm>
            <a:off x="430306" y="3186347"/>
            <a:ext cx="8382000" cy="1477328"/>
          </a:xfrm>
          <a:prstGeom prst="rect">
            <a:avLst/>
          </a:prstGeom>
          <a:solidFill>
            <a:srgbClr val="00B050"/>
          </a:solidFill>
        </p:spPr>
        <p:txBody>
          <a:bodyPr wrap="square">
            <a:spAutoFit/>
          </a:bodyPr>
          <a:lstStyle/>
          <a:p>
            <a:r>
              <a:rPr lang="en-US" dirty="0" smtClean="0"/>
              <a:t>Lasers  made out of germanium diodes that are capable of producing near infrared light  can be used to send data over long distances.</a:t>
            </a:r>
            <a:r>
              <a:rPr lang="en-IN" dirty="0"/>
              <a:t> </a:t>
            </a:r>
            <a:r>
              <a:rPr lang="en-IN" dirty="0" err="1"/>
              <a:t>Fiber</a:t>
            </a:r>
            <a:r>
              <a:rPr lang="en-IN" dirty="0"/>
              <a:t> optic transmission wavelengths are determined by two factors: longer wavelengths in the infrared for lower loss in the glass </a:t>
            </a:r>
            <a:r>
              <a:rPr lang="en-IN" dirty="0" err="1"/>
              <a:t>fiber</a:t>
            </a:r>
            <a:r>
              <a:rPr lang="en-IN" dirty="0"/>
              <a:t> and at wavelengths which are between the absorption bands. Thus the normal wavelengths are 850, 1300 and 1550 nm. </a:t>
            </a:r>
            <a:endParaRPr lang="en-US" dirty="0"/>
          </a:p>
        </p:txBody>
      </p:sp>
      <p:sp>
        <p:nvSpPr>
          <p:cNvPr id="46081" name="Rectangle 1"/>
          <p:cNvSpPr>
            <a:spLocks noChangeArrowheads="1"/>
          </p:cNvSpPr>
          <p:nvPr/>
        </p:nvSpPr>
        <p:spPr bwMode="auto">
          <a:xfrm>
            <a:off x="228600" y="5181600"/>
            <a:ext cx="3048000" cy="1477328"/>
          </a:xfrm>
          <a:prstGeom prst="rect">
            <a:avLst/>
          </a:prstGeom>
          <a:solidFill>
            <a:schemeClr val="accent6">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Georgia" pitchFamily="18" charset="0"/>
                <a:ea typeface="Calibri" pitchFamily="34" charset="0"/>
                <a:cs typeface="Times New Roman" pitchFamily="18" charset="0"/>
              </a:rPr>
              <a:t>Germanium diodes are used </a:t>
            </a:r>
            <a:r>
              <a:rPr lang="en-US" dirty="0" smtClean="0">
                <a:solidFill>
                  <a:srgbClr val="333333"/>
                </a:solidFill>
                <a:latin typeface="Georgia" pitchFamily="18" charset="0"/>
                <a:ea typeface="Calibri" pitchFamily="34" charset="0"/>
                <a:cs typeface="Times New Roman" pitchFamily="18" charset="0"/>
              </a:rPr>
              <a:t>in </a:t>
            </a:r>
            <a:r>
              <a:rPr lang="en-US" dirty="0" err="1" smtClean="0">
                <a:solidFill>
                  <a:srgbClr val="333333"/>
                </a:solidFill>
                <a:latin typeface="Georgia" pitchFamily="18" charset="0"/>
                <a:ea typeface="Calibri" pitchFamily="34" charset="0"/>
                <a:cs typeface="Times New Roman" pitchFamily="18" charset="0"/>
              </a:rPr>
              <a:t>multijunction</a:t>
            </a:r>
            <a:r>
              <a:rPr lang="en-US" dirty="0" smtClean="0">
                <a:solidFill>
                  <a:srgbClr val="333333"/>
                </a:solidFill>
                <a:latin typeface="Georgia" pitchFamily="18" charset="0"/>
                <a:ea typeface="Calibri" pitchFamily="34" charset="0"/>
                <a:cs typeface="Times New Roman" pitchFamily="18" charset="0"/>
              </a:rPr>
              <a:t> </a:t>
            </a:r>
            <a:r>
              <a:rPr kumimoji="0" lang="en-US" b="0" i="0" u="none" strike="noStrike" cap="none" normalizeH="0" baseline="0" dirty="0" smtClean="0">
                <a:ln>
                  <a:noFill/>
                </a:ln>
                <a:solidFill>
                  <a:srgbClr val="333333"/>
                </a:solidFill>
                <a:effectLst/>
                <a:latin typeface="Georgia" pitchFamily="18" charset="0"/>
                <a:ea typeface="Calibri" pitchFamily="34" charset="0"/>
                <a:cs typeface="Times New Roman" pitchFamily="18" charset="0"/>
              </a:rPr>
              <a:t>solar cells  for absorbing the IR light and converting it into electricity.</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6" name="Picture 2" descr="Image result for multijunction solar cell efficiency silicon"/>
          <p:cNvPicPr>
            <a:picLocks noChangeAspect="1" noChangeArrowheads="1"/>
          </p:cNvPicPr>
          <p:nvPr/>
        </p:nvPicPr>
        <p:blipFill>
          <a:blip r:embed="rId2"/>
          <a:srcRect/>
          <a:stretch>
            <a:fillRect/>
          </a:stretch>
        </p:blipFill>
        <p:spPr bwMode="auto">
          <a:xfrm>
            <a:off x="5791200" y="4619624"/>
            <a:ext cx="3083162" cy="2238376"/>
          </a:xfrm>
          <a:prstGeom prst="rect">
            <a:avLst/>
          </a:prstGeom>
          <a:noFill/>
        </p:spPr>
      </p:pic>
      <p:pic>
        <p:nvPicPr>
          <p:cNvPr id="8" name="Picture 2" descr="Image result for multijunction solar cell efficiency silicon"/>
          <p:cNvPicPr>
            <a:picLocks noChangeAspect="1" noChangeArrowheads="1"/>
          </p:cNvPicPr>
          <p:nvPr/>
        </p:nvPicPr>
        <p:blipFill>
          <a:blip r:embed="rId3"/>
          <a:srcRect r="68750"/>
          <a:stretch>
            <a:fillRect/>
          </a:stretch>
        </p:blipFill>
        <p:spPr bwMode="auto">
          <a:xfrm>
            <a:off x="3657600" y="4667250"/>
            <a:ext cx="1905000" cy="21907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763000" cy="6555641"/>
          </a:xfrm>
          <a:prstGeom prst="rect">
            <a:avLst/>
          </a:prstGeom>
        </p:spPr>
        <p:txBody>
          <a:bodyPr wrap="square">
            <a:spAutoFit/>
          </a:bodyPr>
          <a:lstStyle/>
          <a:p>
            <a:r>
              <a:rPr lang="en-US" sz="2000" dirty="0" smtClean="0"/>
              <a:t>Fiber-optic cables enable us to surf on high-speed internet, make phone calls and receive television. They are the backbone of modern telecommunications networks. </a:t>
            </a:r>
            <a:r>
              <a:rPr lang="en-IN" sz="2000" b="1" dirty="0" smtClean="0">
                <a:solidFill>
                  <a:srgbClr val="FF0000"/>
                </a:solidFill>
              </a:rPr>
              <a:t>The </a:t>
            </a:r>
            <a:r>
              <a:rPr lang="en-IN" sz="2000" b="1" dirty="0">
                <a:solidFill>
                  <a:srgbClr val="FF0000"/>
                </a:solidFill>
              </a:rPr>
              <a:t>term attenuation is used </a:t>
            </a:r>
            <a:r>
              <a:rPr lang="en-IN" sz="2000" b="1" dirty="0" smtClean="0">
                <a:solidFill>
                  <a:srgbClr val="FF0000"/>
                </a:solidFill>
              </a:rPr>
              <a:t>to describe </a:t>
            </a:r>
            <a:r>
              <a:rPr lang="en-IN" sz="2000" b="1" dirty="0">
                <a:solidFill>
                  <a:srgbClr val="FF0000"/>
                </a:solidFill>
              </a:rPr>
              <a:t>the reduction in power of light signal as it is transmitted over long distances. </a:t>
            </a:r>
            <a:r>
              <a:rPr lang="en-IN" sz="2000" dirty="0"/>
              <a:t>The cause </a:t>
            </a:r>
            <a:r>
              <a:rPr lang="en-IN" sz="2000" dirty="0" smtClean="0"/>
              <a:t>of attenuation </a:t>
            </a:r>
            <a:r>
              <a:rPr lang="en-IN" sz="2000" dirty="0"/>
              <a:t>is often related to components such as nature of cables, cable splices and connectors. </a:t>
            </a:r>
            <a:r>
              <a:rPr lang="en-IN" sz="2000" dirty="0" smtClean="0"/>
              <a:t>Early samples </a:t>
            </a:r>
            <a:r>
              <a:rPr lang="en-IN" sz="2000" dirty="0"/>
              <a:t>of </a:t>
            </a:r>
            <a:r>
              <a:rPr lang="en-IN" sz="2000" dirty="0" err="1"/>
              <a:t>fiber</a:t>
            </a:r>
            <a:r>
              <a:rPr lang="en-IN" sz="2000" dirty="0"/>
              <a:t> optic cables suffered from considerable attenuation. Reduction of attenuation is </a:t>
            </a:r>
            <a:r>
              <a:rPr lang="en-IN" sz="2000" dirty="0" smtClean="0"/>
              <a:t>very significant </a:t>
            </a:r>
            <a:r>
              <a:rPr lang="en-IN" sz="2000" dirty="0"/>
              <a:t>as it will help to reduce the number of signal booster units needed in a long distance cable.</a:t>
            </a:r>
          </a:p>
          <a:p>
            <a:r>
              <a:rPr lang="en-IN" sz="2000" dirty="0"/>
              <a:t>Donald B. Keck of Corning glass company experimented with different glass compositions and </a:t>
            </a:r>
            <a:r>
              <a:rPr lang="en-IN" sz="2000" dirty="0" smtClean="0"/>
              <a:t>methods of </a:t>
            </a:r>
            <a:r>
              <a:rPr lang="en-IN" sz="2000" dirty="0"/>
              <a:t>heat treating the glass to reduce attenuation. Corning had kept a target of achieving attenuation </a:t>
            </a:r>
            <a:r>
              <a:rPr lang="en-IN" sz="2000" dirty="0" smtClean="0"/>
              <a:t>below 20 </a:t>
            </a:r>
            <a:r>
              <a:rPr lang="en-IN" sz="2000" dirty="0" err="1"/>
              <a:t>db</a:t>
            </a:r>
            <a:r>
              <a:rPr lang="en-IN" sz="2000" dirty="0"/>
              <a:t>/km. In August 1970, Keck prepared a new batch and took measurements of the of the </a:t>
            </a:r>
            <a:r>
              <a:rPr lang="en-IN" sz="2000" dirty="0" err="1"/>
              <a:t>fibers</a:t>
            </a:r>
            <a:r>
              <a:rPr lang="en-IN" sz="2000" dirty="0"/>
              <a:t>. </a:t>
            </a:r>
            <a:r>
              <a:rPr lang="en-IN" sz="2000" dirty="0" smtClean="0"/>
              <a:t>He observed </a:t>
            </a:r>
            <a:r>
              <a:rPr lang="en-IN" sz="2000" dirty="0"/>
              <a:t>that light passed through a 65 foot glass </a:t>
            </a:r>
            <a:r>
              <a:rPr lang="en-IN" sz="2000" dirty="0" err="1"/>
              <a:t>fiber</a:t>
            </a:r>
            <a:r>
              <a:rPr lang="en-IN" sz="2000" dirty="0"/>
              <a:t> without any measurable loss, he </a:t>
            </a:r>
            <a:r>
              <a:rPr lang="en-IN" sz="2000" dirty="0" smtClean="0"/>
              <a:t>exclaimed "Good </a:t>
            </a:r>
            <a:r>
              <a:rPr lang="en-IN" sz="2000" dirty="0"/>
              <a:t>grief, what do I have here?" More measurements of this optical </a:t>
            </a:r>
            <a:r>
              <a:rPr lang="en-IN" sz="2000" dirty="0" err="1"/>
              <a:t>fiber</a:t>
            </a:r>
            <a:r>
              <a:rPr lang="en-IN" sz="2000" dirty="0"/>
              <a:t> indicated that it had </a:t>
            </a:r>
            <a:r>
              <a:rPr lang="en-IN" sz="2000" dirty="0" smtClean="0"/>
              <a:t>an attenuation </a:t>
            </a:r>
            <a:r>
              <a:rPr lang="en-IN" sz="2000" dirty="0"/>
              <a:t>of </a:t>
            </a:r>
            <a:r>
              <a:rPr lang="en-IN" sz="2000" b="1" dirty="0">
                <a:solidFill>
                  <a:srgbClr val="FF0000"/>
                </a:solidFill>
              </a:rPr>
              <a:t>16 </a:t>
            </a:r>
            <a:r>
              <a:rPr lang="en-IN" sz="2000" b="1" dirty="0" err="1">
                <a:solidFill>
                  <a:srgbClr val="FF0000"/>
                </a:solidFill>
              </a:rPr>
              <a:t>db</a:t>
            </a:r>
            <a:r>
              <a:rPr lang="en-IN" sz="2000" b="1" dirty="0">
                <a:solidFill>
                  <a:srgbClr val="FF0000"/>
                </a:solidFill>
              </a:rPr>
              <a:t>/km</a:t>
            </a:r>
            <a:r>
              <a:rPr lang="en-IN" sz="2000" dirty="0"/>
              <a:t>, exceeding the company’s goal of 20 </a:t>
            </a:r>
            <a:r>
              <a:rPr lang="en-IN" sz="2000" dirty="0" err="1"/>
              <a:t>db</a:t>
            </a:r>
            <a:r>
              <a:rPr lang="en-IN" sz="2000" dirty="0"/>
              <a:t>/km. </a:t>
            </a:r>
            <a:r>
              <a:rPr lang="en-IN" sz="2000" dirty="0" smtClean="0"/>
              <a:t>Keck and </a:t>
            </a:r>
            <a:r>
              <a:rPr lang="en-IN" sz="2000" dirty="0" err="1" smtClean="0"/>
              <a:t>coworkers</a:t>
            </a:r>
            <a:r>
              <a:rPr lang="en-IN" sz="2000" dirty="0" smtClean="0"/>
              <a:t> </a:t>
            </a:r>
            <a:r>
              <a:rPr lang="en-IN" sz="2000" dirty="0"/>
              <a:t>had invented the first low-loss optical </a:t>
            </a:r>
            <a:r>
              <a:rPr lang="en-IN" sz="2000" dirty="0" err="1"/>
              <a:t>fiber</a:t>
            </a:r>
            <a:r>
              <a:rPr lang="en-IN" sz="2000" dirty="0"/>
              <a:t> which was composed of </a:t>
            </a:r>
            <a:r>
              <a:rPr lang="en-IN" sz="2000" dirty="0">
                <a:solidFill>
                  <a:srgbClr val="FF0000"/>
                </a:solidFill>
              </a:rPr>
              <a:t>titanium-doped silica</a:t>
            </a:r>
            <a:r>
              <a:rPr lang="en-IN" sz="2000" dirty="0"/>
              <a:t>.</a:t>
            </a:r>
          </a:p>
          <a:p>
            <a:r>
              <a:rPr lang="en-IN" sz="2000" dirty="0"/>
              <a:t>Keck continued to improve upon the optical </a:t>
            </a:r>
            <a:r>
              <a:rPr lang="en-IN" sz="2000" dirty="0" err="1"/>
              <a:t>fiber</a:t>
            </a:r>
            <a:r>
              <a:rPr lang="en-IN" sz="2000" dirty="0"/>
              <a:t> he had invented. He had a much better result when </a:t>
            </a:r>
            <a:r>
              <a:rPr lang="en-IN" sz="2000" dirty="0" smtClean="0"/>
              <a:t>here placed </a:t>
            </a:r>
            <a:r>
              <a:rPr lang="en-IN" sz="2000" dirty="0"/>
              <a:t>the titanium oxide doped glass of 1970 with </a:t>
            </a:r>
            <a:r>
              <a:rPr lang="en-IN" sz="2000" dirty="0">
                <a:solidFill>
                  <a:srgbClr val="FF0000"/>
                </a:solidFill>
              </a:rPr>
              <a:t>germanium oxide doped glass</a:t>
            </a:r>
            <a:r>
              <a:rPr lang="en-IN" sz="2000" dirty="0"/>
              <a:t>, and </a:t>
            </a:r>
            <a:r>
              <a:rPr lang="en-IN" sz="2000" dirty="0" smtClean="0"/>
              <a:t>eventually achieved </a:t>
            </a:r>
            <a:r>
              <a:rPr lang="en-IN" sz="2000" dirty="0"/>
              <a:t>a consistent and much lower </a:t>
            </a:r>
            <a:r>
              <a:rPr lang="en-IN" sz="2000" b="1" dirty="0">
                <a:solidFill>
                  <a:srgbClr val="FF0000"/>
                </a:solidFill>
              </a:rPr>
              <a:t>4 </a:t>
            </a:r>
            <a:r>
              <a:rPr lang="en-IN" sz="2000" b="1" dirty="0" err="1">
                <a:solidFill>
                  <a:srgbClr val="FF0000"/>
                </a:solidFill>
              </a:rPr>
              <a:t>db</a:t>
            </a:r>
            <a:r>
              <a:rPr lang="en-IN" sz="2000" b="1" dirty="0">
                <a:solidFill>
                  <a:srgbClr val="FF0000"/>
                </a:solidFill>
              </a:rPr>
              <a:t>/km </a:t>
            </a:r>
            <a:r>
              <a:rPr lang="en-IN" sz="2000" dirty="0"/>
              <a:t>attenuation by June 1972.</a:t>
            </a:r>
            <a:endParaRPr 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00"/>
            <a:ext cx="8915400" cy="1200329"/>
          </a:xfrm>
          <a:prstGeom prst="rect">
            <a:avLst/>
          </a:prstGeom>
        </p:spPr>
        <p:txBody>
          <a:bodyPr wrap="square">
            <a:spAutoFit/>
          </a:bodyPr>
          <a:lstStyle/>
          <a:p>
            <a:r>
              <a:rPr lang="en-US" b="1" dirty="0" smtClean="0"/>
              <a:t>Polyethylene </a:t>
            </a:r>
            <a:r>
              <a:rPr lang="en-US" b="1" dirty="0" err="1" smtClean="0"/>
              <a:t>terephthalate</a:t>
            </a:r>
            <a:r>
              <a:rPr lang="en-US" dirty="0" smtClean="0"/>
              <a:t> abbreviated </a:t>
            </a:r>
            <a:r>
              <a:rPr lang="en-US" b="1" dirty="0" smtClean="0"/>
              <a:t>PET</a:t>
            </a:r>
            <a:r>
              <a:rPr lang="en-US" dirty="0" smtClean="0"/>
              <a:t>, </a:t>
            </a:r>
            <a:r>
              <a:rPr lang="en-US" b="1" dirty="0" smtClean="0"/>
              <a:t>PETE </a:t>
            </a:r>
            <a:r>
              <a:rPr lang="en-US" dirty="0" smtClean="0"/>
              <a:t>is the most common thermoplastic polymer resin of the polyester family and is used in fibers for clothing, containers for liquids and foods and thermoforming for manufacturing</a:t>
            </a:r>
          </a:p>
          <a:p>
            <a:r>
              <a:rPr lang="en-US" dirty="0" smtClean="0"/>
              <a:t>It may also be referred to by the brand name </a:t>
            </a:r>
            <a:r>
              <a:rPr lang="en-US" b="1" dirty="0" smtClean="0"/>
              <a:t>Dacron</a:t>
            </a:r>
            <a:r>
              <a:rPr lang="en-US" dirty="0" smtClean="0"/>
              <a:t>; in Britain, </a:t>
            </a:r>
            <a:r>
              <a:rPr lang="en-US" b="1" dirty="0" err="1" smtClean="0"/>
              <a:t>Terylene</a:t>
            </a:r>
            <a:endParaRPr lang="en-US" dirty="0"/>
          </a:p>
        </p:txBody>
      </p:sp>
      <p:pic>
        <p:nvPicPr>
          <p:cNvPr id="44036" name="Picture 4" descr="Image result for terylene structural formula"/>
          <p:cNvPicPr>
            <a:picLocks noChangeAspect="1" noChangeArrowheads="1"/>
          </p:cNvPicPr>
          <p:nvPr/>
        </p:nvPicPr>
        <p:blipFill>
          <a:blip r:embed="rId2" cstate="print"/>
          <a:srcRect/>
          <a:stretch>
            <a:fillRect/>
          </a:stretch>
        </p:blipFill>
        <p:spPr bwMode="auto">
          <a:xfrm>
            <a:off x="152400" y="4267200"/>
            <a:ext cx="4419600" cy="2421941"/>
          </a:xfrm>
          <a:prstGeom prst="rect">
            <a:avLst/>
          </a:prstGeom>
          <a:noFill/>
        </p:spPr>
      </p:pic>
      <p:pic>
        <p:nvPicPr>
          <p:cNvPr id="44038" name="Picture 6" descr="Image result for terylene"/>
          <p:cNvPicPr>
            <a:picLocks noChangeAspect="1" noChangeArrowheads="1"/>
          </p:cNvPicPr>
          <p:nvPr/>
        </p:nvPicPr>
        <p:blipFill>
          <a:blip r:embed="rId3"/>
          <a:srcRect/>
          <a:stretch>
            <a:fillRect/>
          </a:stretch>
        </p:blipFill>
        <p:spPr bwMode="auto">
          <a:xfrm>
            <a:off x="6553200" y="228600"/>
            <a:ext cx="2438400" cy="1758525"/>
          </a:xfrm>
          <a:prstGeom prst="rect">
            <a:avLst/>
          </a:prstGeom>
          <a:noFill/>
        </p:spPr>
      </p:pic>
      <p:pic>
        <p:nvPicPr>
          <p:cNvPr id="44040" name="Picture 8" descr="Image result for pet bottle symbol"/>
          <p:cNvPicPr>
            <a:picLocks noChangeAspect="1" noChangeArrowheads="1"/>
          </p:cNvPicPr>
          <p:nvPr/>
        </p:nvPicPr>
        <p:blipFill>
          <a:blip r:embed="rId4"/>
          <a:srcRect/>
          <a:stretch>
            <a:fillRect/>
          </a:stretch>
        </p:blipFill>
        <p:spPr bwMode="auto">
          <a:xfrm>
            <a:off x="0" y="152400"/>
            <a:ext cx="2514600" cy="1699870"/>
          </a:xfrm>
          <a:prstGeom prst="rect">
            <a:avLst/>
          </a:prstGeom>
          <a:noFill/>
        </p:spPr>
      </p:pic>
      <p:pic>
        <p:nvPicPr>
          <p:cNvPr id="44042" name="Picture 10" descr="Image result for pet bottle symbol"/>
          <p:cNvPicPr>
            <a:picLocks noChangeAspect="1" noChangeArrowheads="1"/>
          </p:cNvPicPr>
          <p:nvPr/>
        </p:nvPicPr>
        <p:blipFill>
          <a:blip r:embed="rId5"/>
          <a:srcRect/>
          <a:stretch>
            <a:fillRect/>
          </a:stretch>
        </p:blipFill>
        <p:spPr bwMode="auto">
          <a:xfrm>
            <a:off x="6781800" y="3870512"/>
            <a:ext cx="2362200" cy="2987488"/>
          </a:xfrm>
          <a:prstGeom prst="rect">
            <a:avLst/>
          </a:prstGeom>
          <a:noFill/>
        </p:spPr>
      </p:pic>
      <p:sp>
        <p:nvSpPr>
          <p:cNvPr id="8" name="TextBox 7"/>
          <p:cNvSpPr txBox="1"/>
          <p:nvPr/>
        </p:nvSpPr>
        <p:spPr>
          <a:xfrm>
            <a:off x="3124200" y="228600"/>
            <a:ext cx="2743200" cy="1200329"/>
          </a:xfrm>
          <a:prstGeom prst="rect">
            <a:avLst/>
          </a:prstGeom>
          <a:noFill/>
        </p:spPr>
        <p:txBody>
          <a:bodyPr wrap="square" rtlCol="0">
            <a:spAutoFit/>
          </a:bodyPr>
          <a:lstStyle/>
          <a:p>
            <a:r>
              <a:rPr lang="en-US" sz="2400" b="1" dirty="0" smtClean="0"/>
              <a:t>GeO</a:t>
            </a:r>
            <a:r>
              <a:rPr lang="en-US" sz="2400" b="1" baseline="-25000" dirty="0" smtClean="0"/>
              <a:t>2</a:t>
            </a:r>
            <a:r>
              <a:rPr lang="en-US" sz="2400" b="1" dirty="0" smtClean="0"/>
              <a:t> as catalyst for PETE polymerization</a:t>
            </a:r>
            <a:endParaRPr lang="en-US" sz="2400" b="1" dirty="0"/>
          </a:p>
        </p:txBody>
      </p:sp>
      <p:sp>
        <p:nvSpPr>
          <p:cNvPr id="9" name="Rectangle 8"/>
          <p:cNvSpPr/>
          <p:nvPr/>
        </p:nvSpPr>
        <p:spPr>
          <a:xfrm>
            <a:off x="0" y="3124200"/>
            <a:ext cx="8839200" cy="923330"/>
          </a:xfrm>
          <a:prstGeom prst="rect">
            <a:avLst/>
          </a:prstGeom>
        </p:spPr>
        <p:txBody>
          <a:bodyPr wrap="square">
            <a:spAutoFit/>
          </a:bodyPr>
          <a:lstStyle/>
          <a:p>
            <a:r>
              <a:rPr lang="en-US" dirty="0" smtClean="0"/>
              <a:t>GeO</a:t>
            </a:r>
            <a:r>
              <a:rPr lang="en-US" baseline="-25000" dirty="0" smtClean="0"/>
              <a:t>2</a:t>
            </a:r>
            <a:r>
              <a:rPr lang="en-US" dirty="0" smtClean="0"/>
              <a:t> as polymerization catalyst yields a product with better transparency and whiteness than do other catalysts. Sb</a:t>
            </a:r>
            <a:r>
              <a:rPr lang="en-US" baseline="-25000" dirty="0" smtClean="0"/>
              <a:t>2</a:t>
            </a:r>
            <a:r>
              <a:rPr lang="en-US" dirty="0" smtClean="0"/>
              <a:t>O</a:t>
            </a:r>
            <a:r>
              <a:rPr lang="en-US" baseline="-25000" dirty="0" smtClean="0"/>
              <a:t>3</a:t>
            </a:r>
            <a:r>
              <a:rPr lang="en-US" dirty="0" smtClean="0"/>
              <a:t> or antimony triacetate [</a:t>
            </a:r>
            <a:r>
              <a:rPr lang="en-US" dirty="0" err="1" smtClean="0"/>
              <a:t>Sb</a:t>
            </a:r>
            <a:r>
              <a:rPr lang="en-US" dirty="0" smtClean="0"/>
              <a:t>(CH</a:t>
            </a:r>
            <a:r>
              <a:rPr lang="en-US" baseline="-25000" dirty="0" smtClean="0"/>
              <a:t>2</a:t>
            </a:r>
            <a:r>
              <a:rPr lang="en-US" dirty="0" smtClean="0"/>
              <a:t>COO)</a:t>
            </a:r>
            <a:r>
              <a:rPr lang="en-US" baseline="-25000" dirty="0" smtClean="0"/>
              <a:t>3</a:t>
            </a:r>
            <a:r>
              <a:rPr lang="en-US" dirty="0" smtClean="0"/>
              <a:t>] were used initially, but  PET made with these were found to give undesirable yellow color especially with ageing.</a:t>
            </a:r>
            <a:endParaRPr lang="en-US" dirty="0"/>
          </a:p>
        </p:txBody>
      </p:sp>
      <p:pic>
        <p:nvPicPr>
          <p:cNvPr id="44044" name="Picture 12" descr="Image result for pet bottle"/>
          <p:cNvPicPr>
            <a:picLocks noChangeAspect="1" noChangeArrowheads="1"/>
          </p:cNvPicPr>
          <p:nvPr/>
        </p:nvPicPr>
        <p:blipFill>
          <a:blip r:embed="rId6"/>
          <a:srcRect/>
          <a:stretch>
            <a:fillRect/>
          </a:stretch>
        </p:blipFill>
        <p:spPr bwMode="auto">
          <a:xfrm>
            <a:off x="4648200" y="4572000"/>
            <a:ext cx="2108525" cy="1905000"/>
          </a:xfrm>
          <a:prstGeom prst="rect">
            <a:avLst/>
          </a:prstGeom>
          <a:noFill/>
        </p:spPr>
      </p:pic>
      <p:sp>
        <p:nvSpPr>
          <p:cNvPr id="11" name="Rectangle 10"/>
          <p:cNvSpPr/>
          <p:nvPr/>
        </p:nvSpPr>
        <p:spPr>
          <a:xfrm>
            <a:off x="2362200" y="5105400"/>
            <a:ext cx="681597" cy="369332"/>
          </a:xfrm>
          <a:prstGeom prst="rect">
            <a:avLst/>
          </a:prstGeom>
        </p:spPr>
        <p:txBody>
          <a:bodyPr wrap="none">
            <a:spAutoFit/>
          </a:bodyPr>
          <a:lstStyle/>
          <a:p>
            <a:r>
              <a:rPr lang="en-US" b="1" dirty="0" smtClean="0"/>
              <a:t>GeO</a:t>
            </a:r>
            <a:r>
              <a:rPr lang="en-US" b="1" baseline="-25000" dirty="0" smtClean="0"/>
              <a:t>2</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381000"/>
          <a:ext cx="7086599" cy="2601654"/>
        </p:xfrm>
        <a:graphic>
          <a:graphicData uri="http://schemas.openxmlformats.org/drawingml/2006/table">
            <a:tbl>
              <a:tblPr/>
              <a:tblGrid>
                <a:gridCol w="1110963"/>
                <a:gridCol w="2179845"/>
                <a:gridCol w="1523366"/>
                <a:gridCol w="2272425"/>
              </a:tblGrid>
              <a:tr h="775778">
                <a:tc>
                  <a:txBody>
                    <a:bodyPr/>
                    <a:lstStyle/>
                    <a:p>
                      <a:pPr marL="0" marR="0" algn="just">
                        <a:spcBef>
                          <a:spcPts val="0"/>
                        </a:spcBef>
                        <a:spcAft>
                          <a:spcPts val="0"/>
                        </a:spcAft>
                      </a:pPr>
                      <a:r>
                        <a:rPr lang="en-US" sz="2000" dirty="0">
                          <a:solidFill>
                            <a:srgbClr val="000000"/>
                          </a:solidFill>
                          <a:latin typeface="Times New Roman"/>
                          <a:ea typeface="Times New Roman"/>
                          <a:cs typeface="REFTVA+Times-Roman"/>
                        </a:rPr>
                        <a:t>Bond</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solidFill>
                            <a:srgbClr val="000000"/>
                          </a:solidFill>
                          <a:latin typeface="Times New Roman"/>
                          <a:ea typeface="Times New Roman"/>
                          <a:cs typeface="REFTVA+Times-Roman"/>
                        </a:rPr>
                        <a:t>Bond dissociation energies (kJ/mol)</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solidFill>
                            <a:srgbClr val="000000"/>
                          </a:solidFill>
                          <a:latin typeface="Times New Roman"/>
                          <a:ea typeface="Times New Roman"/>
                          <a:cs typeface="REFTVA+Times-Roman"/>
                        </a:rPr>
                        <a:t>Bond</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Times New Roman"/>
                          <a:ea typeface="Times New Roman"/>
                          <a:cs typeface="REFTVA+Times-Roman"/>
                        </a:rPr>
                        <a:t>Bond dissociation energies (kJ/mol</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89">
                <a:tc>
                  <a:txBody>
                    <a:bodyPr/>
                    <a:lstStyle/>
                    <a:p>
                      <a:pPr marL="0" marR="0" algn="just">
                        <a:spcBef>
                          <a:spcPts val="0"/>
                        </a:spcBef>
                        <a:spcAft>
                          <a:spcPts val="0"/>
                        </a:spcAft>
                      </a:pPr>
                      <a:r>
                        <a:rPr lang="en-US" sz="1800" dirty="0">
                          <a:solidFill>
                            <a:srgbClr val="000000"/>
                          </a:solidFill>
                          <a:latin typeface="Times New Roman"/>
                          <a:ea typeface="Times New Roman"/>
                          <a:cs typeface="REFTVA+Times-Roman"/>
                        </a:rPr>
                        <a:t>C-C</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a:solidFill>
                            <a:srgbClr val="000000"/>
                          </a:solidFill>
                          <a:latin typeface="Times New Roman"/>
                          <a:ea typeface="Times New Roman"/>
                          <a:cs typeface="REFTVA+Times-Roman"/>
                        </a:rPr>
                        <a:t>346</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solidFill>
                            <a:srgbClr val="000000"/>
                          </a:solidFill>
                          <a:latin typeface="Times New Roman"/>
                          <a:ea typeface="Times New Roman"/>
                          <a:cs typeface="REFTVA+Times-Roman"/>
                        </a:rPr>
                        <a:t>C-O</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a:solidFill>
                            <a:srgbClr val="000000"/>
                          </a:solidFill>
                          <a:latin typeface="Times New Roman"/>
                          <a:ea typeface="Times New Roman"/>
                          <a:cs typeface="REFTVA+Times-Roman"/>
                        </a:rPr>
                        <a:t>358</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89">
                <a:tc>
                  <a:txBody>
                    <a:bodyPr/>
                    <a:lstStyle/>
                    <a:p>
                      <a:pPr marL="0" marR="0" algn="just">
                        <a:spcBef>
                          <a:spcPts val="0"/>
                        </a:spcBef>
                        <a:spcAft>
                          <a:spcPts val="0"/>
                        </a:spcAft>
                      </a:pPr>
                      <a:r>
                        <a:rPr lang="en-US" sz="1800" dirty="0">
                          <a:solidFill>
                            <a:srgbClr val="000000"/>
                          </a:solidFill>
                          <a:latin typeface="Times New Roman"/>
                          <a:ea typeface="Times New Roman"/>
                          <a:cs typeface="REFTVA+Times-Roman"/>
                        </a:rPr>
                        <a:t>Si-C</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solidFill>
                            <a:srgbClr val="000000"/>
                          </a:solidFill>
                          <a:latin typeface="Times New Roman"/>
                          <a:ea typeface="Times New Roman"/>
                          <a:cs typeface="REFTVA+Times-Roman"/>
                        </a:rPr>
                        <a:t>318</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solidFill>
                            <a:srgbClr val="000000"/>
                          </a:solidFill>
                          <a:latin typeface="Times New Roman"/>
                          <a:ea typeface="Times New Roman"/>
                          <a:cs typeface="REFTVA+Times-Roman"/>
                        </a:rPr>
                        <a:t>Si-O</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n-US" sz="1800" dirty="0">
                          <a:solidFill>
                            <a:srgbClr val="000000"/>
                          </a:solidFill>
                          <a:latin typeface="Times New Roman"/>
                          <a:ea typeface="Times New Roman"/>
                          <a:cs typeface="REFTVA+Times-Roman"/>
                        </a:rPr>
                        <a:t>462</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7889">
                <a:tc>
                  <a:txBody>
                    <a:bodyPr/>
                    <a:lstStyle/>
                    <a:p>
                      <a:pPr marL="0" marR="0" algn="just">
                        <a:spcBef>
                          <a:spcPts val="0"/>
                        </a:spcBef>
                        <a:spcAft>
                          <a:spcPts val="0"/>
                        </a:spcAft>
                      </a:pPr>
                      <a:r>
                        <a:rPr lang="en-US" sz="1800">
                          <a:solidFill>
                            <a:srgbClr val="000000"/>
                          </a:solidFill>
                          <a:latin typeface="Times New Roman"/>
                          <a:ea typeface="Times New Roman"/>
                          <a:cs typeface="REFTVA+Times-Roman"/>
                        </a:rPr>
                        <a:t>Ge-C</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solidFill>
                            <a:srgbClr val="000000"/>
                          </a:solidFill>
                          <a:latin typeface="Times New Roman"/>
                          <a:ea typeface="Times New Roman"/>
                          <a:cs typeface="REFTVA+Times-Roman"/>
                        </a:rPr>
                        <a:t>238</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err="1">
                          <a:solidFill>
                            <a:srgbClr val="000000"/>
                          </a:solidFill>
                          <a:latin typeface="Times New Roman"/>
                          <a:ea typeface="Times New Roman"/>
                          <a:cs typeface="REFTVA+Times-Roman"/>
                        </a:rPr>
                        <a:t>Ge</a:t>
                      </a:r>
                      <a:r>
                        <a:rPr lang="en-US" sz="1800" dirty="0">
                          <a:solidFill>
                            <a:srgbClr val="000000"/>
                          </a:solidFill>
                          <a:latin typeface="Times New Roman"/>
                          <a:ea typeface="Times New Roman"/>
                          <a:cs typeface="REFTVA+Times-Roman"/>
                        </a:rPr>
                        <a:t>-O</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n-US" sz="1800" dirty="0">
                          <a:solidFill>
                            <a:srgbClr val="000000"/>
                          </a:solidFill>
                          <a:latin typeface="Times New Roman"/>
                          <a:ea typeface="Times New Roman"/>
                          <a:cs typeface="REFTVA+Times-Roman"/>
                        </a:rPr>
                        <a:t>326</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7889">
                <a:tc>
                  <a:txBody>
                    <a:bodyPr/>
                    <a:lstStyle/>
                    <a:p>
                      <a:pPr marL="0" marR="0" algn="just">
                        <a:spcBef>
                          <a:spcPts val="0"/>
                        </a:spcBef>
                        <a:spcAft>
                          <a:spcPts val="0"/>
                        </a:spcAft>
                      </a:pPr>
                      <a:r>
                        <a:rPr lang="en-US" sz="1800">
                          <a:solidFill>
                            <a:srgbClr val="000000"/>
                          </a:solidFill>
                          <a:latin typeface="Times New Roman"/>
                          <a:ea typeface="Times New Roman"/>
                          <a:cs typeface="REFTVA+Times-Roman"/>
                        </a:rPr>
                        <a:t>Sn-C</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a:solidFill>
                            <a:srgbClr val="000000"/>
                          </a:solidFill>
                          <a:latin typeface="Times New Roman"/>
                          <a:ea typeface="Times New Roman"/>
                          <a:cs typeface="REFTVA+Times-Roman"/>
                        </a:rPr>
                        <a:t>192</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err="1">
                          <a:solidFill>
                            <a:srgbClr val="000000"/>
                          </a:solidFill>
                          <a:latin typeface="Times New Roman"/>
                          <a:ea typeface="Times New Roman"/>
                          <a:cs typeface="REFTVA+Times-Roman"/>
                        </a:rPr>
                        <a:t>Sn</a:t>
                      </a:r>
                      <a:r>
                        <a:rPr lang="en-US" sz="1800" dirty="0">
                          <a:solidFill>
                            <a:srgbClr val="000000"/>
                          </a:solidFill>
                          <a:latin typeface="Times New Roman"/>
                          <a:ea typeface="Times New Roman"/>
                          <a:cs typeface="REFTVA+Times-Roman"/>
                        </a:rPr>
                        <a:t>-O</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800" dirty="0">
                        <a:solidFill>
                          <a:srgbClr val="000000"/>
                        </a:solidFill>
                        <a:latin typeface="Times New Roman"/>
                        <a:ea typeface="Times New Roman"/>
                        <a:cs typeface="REFTVA+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579">
                <a:tc>
                  <a:txBody>
                    <a:bodyPr/>
                    <a:lstStyle/>
                    <a:p>
                      <a:pPr marL="0" marR="0" algn="just">
                        <a:spcBef>
                          <a:spcPts val="0"/>
                        </a:spcBef>
                        <a:spcAft>
                          <a:spcPts val="0"/>
                        </a:spcAft>
                      </a:pPr>
                      <a:r>
                        <a:rPr lang="en-US" sz="1800">
                          <a:solidFill>
                            <a:srgbClr val="000000"/>
                          </a:solidFill>
                          <a:latin typeface="Times New Roman"/>
                          <a:ea typeface="Times New Roman"/>
                          <a:cs typeface="REFTVA+Times-Roman"/>
                        </a:rPr>
                        <a:t>Pb-C</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solidFill>
                            <a:srgbClr val="000000"/>
                          </a:solidFill>
                          <a:latin typeface="Times New Roman"/>
                          <a:ea typeface="Times New Roman"/>
                          <a:cs typeface="REFTVA+Times-Roman"/>
                        </a:rPr>
                        <a:t>130</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err="1">
                          <a:solidFill>
                            <a:srgbClr val="000000"/>
                          </a:solidFill>
                          <a:latin typeface="Times New Roman"/>
                          <a:ea typeface="Times New Roman"/>
                          <a:cs typeface="REFTVA+Times-Roman"/>
                        </a:rPr>
                        <a:t>Pb</a:t>
                      </a:r>
                      <a:r>
                        <a:rPr lang="en-US" sz="1800" dirty="0">
                          <a:solidFill>
                            <a:srgbClr val="000000"/>
                          </a:solidFill>
                          <a:latin typeface="Times New Roman"/>
                          <a:ea typeface="Times New Roman"/>
                          <a:cs typeface="REFTVA+Times-Roman"/>
                        </a:rPr>
                        <a:t>-O</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800" dirty="0">
                        <a:solidFill>
                          <a:srgbClr val="000000"/>
                        </a:solidFill>
                        <a:latin typeface="Times New Roman"/>
                        <a:ea typeface="Times New Roman"/>
                        <a:cs typeface="REFTVA+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3" name="Object 1"/>
          <p:cNvGraphicFramePr>
            <a:graphicFrameLocks noChangeAspect="1"/>
          </p:cNvGraphicFramePr>
          <p:nvPr/>
        </p:nvGraphicFramePr>
        <p:xfrm>
          <a:off x="762000" y="3124200"/>
          <a:ext cx="7956061" cy="609600"/>
        </p:xfrm>
        <a:graphic>
          <a:graphicData uri="http://schemas.openxmlformats.org/presentationml/2006/ole">
            <mc:AlternateContent xmlns:mc="http://schemas.openxmlformats.org/markup-compatibility/2006">
              <mc:Choice xmlns:v="urn:schemas-microsoft-com:vml" Requires="v">
                <p:oleObj spid="_x0000_s23766" name="CS ChemDraw Drawing" r:id="rId3" imgW="4845979" imgH="371429" progId="ChemDraw.Document.6.0">
                  <p:embed/>
                </p:oleObj>
              </mc:Choice>
              <mc:Fallback>
                <p:oleObj name="CS ChemDraw Drawing" r:id="rId3" imgW="4845979" imgH="371429"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124200"/>
                        <a:ext cx="7956061"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5" name="Object 3"/>
          <p:cNvGraphicFramePr>
            <a:graphicFrameLocks noChangeAspect="1"/>
          </p:cNvGraphicFramePr>
          <p:nvPr/>
        </p:nvGraphicFramePr>
        <p:xfrm>
          <a:off x="2133600" y="3886200"/>
          <a:ext cx="4723039" cy="990600"/>
        </p:xfrm>
        <a:graphic>
          <a:graphicData uri="http://schemas.openxmlformats.org/presentationml/2006/ole">
            <mc:AlternateContent xmlns:mc="http://schemas.openxmlformats.org/markup-compatibility/2006">
              <mc:Choice xmlns:v="urn:schemas-microsoft-com:vml" Requires="v">
                <p:oleObj spid="_x0000_s23767" name="CS ChemDraw Drawing" r:id="rId5" imgW="2540144" imgH="531499" progId="ChemDraw.Document.6.0">
                  <p:embed/>
                </p:oleObj>
              </mc:Choice>
              <mc:Fallback>
                <p:oleObj name="CS ChemDraw Drawing" r:id="rId5" imgW="2540144" imgH="531499"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886200"/>
                        <a:ext cx="4723039"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304800" y="4876800"/>
            <a:ext cx="8610600" cy="1754326"/>
          </a:xfrm>
          <a:prstGeom prst="rect">
            <a:avLst/>
          </a:prstGeom>
        </p:spPr>
        <p:txBody>
          <a:bodyPr wrap="square">
            <a:spAutoFit/>
          </a:bodyPr>
          <a:lstStyle/>
          <a:p>
            <a:r>
              <a:rPr lang="en-US" dirty="0" smtClean="0"/>
              <a:t>Unlike the silicon compound D</a:t>
            </a:r>
            <a:r>
              <a:rPr lang="en-US" baseline="-25000" dirty="0" smtClean="0"/>
              <a:t>4</a:t>
            </a:r>
            <a:r>
              <a:rPr lang="en-US" dirty="0" smtClean="0"/>
              <a:t> ,its germanium analogue is </a:t>
            </a:r>
            <a:r>
              <a:rPr lang="en-US" b="1" dirty="0" smtClean="0"/>
              <a:t>highly soluble in water. </a:t>
            </a:r>
            <a:r>
              <a:rPr lang="en-US" dirty="0" err="1" smtClean="0"/>
              <a:t>Cryoscopic</a:t>
            </a:r>
            <a:r>
              <a:rPr lang="en-US" dirty="0" smtClean="0"/>
              <a:t> measurements on a dilute aqueous solution give a molecular weight corresponding to one Me</a:t>
            </a:r>
            <a:r>
              <a:rPr lang="en-US" baseline="-25000" dirty="0" smtClean="0"/>
              <a:t>2</a:t>
            </a:r>
            <a:r>
              <a:rPr lang="en-US" dirty="0" smtClean="0"/>
              <a:t>GeO unit possibly resulting in the </a:t>
            </a:r>
            <a:r>
              <a:rPr lang="en-US" dirty="0" err="1" smtClean="0"/>
              <a:t>diol</a:t>
            </a:r>
            <a:r>
              <a:rPr lang="en-US" dirty="0" smtClean="0"/>
              <a:t> Me</a:t>
            </a:r>
            <a:r>
              <a:rPr lang="en-US" baseline="-25000" dirty="0" smtClean="0"/>
              <a:t>2</a:t>
            </a:r>
            <a:r>
              <a:rPr lang="en-US" dirty="0" smtClean="0"/>
              <a:t>Ge(OH)</a:t>
            </a:r>
            <a:r>
              <a:rPr lang="en-US" baseline="-25000" dirty="0" smtClean="0"/>
              <a:t>2</a:t>
            </a:r>
            <a:r>
              <a:rPr lang="en-US" dirty="0" smtClean="0"/>
              <a:t>. A white fibrous material was obtained when the aqueous solution of (Me</a:t>
            </a:r>
            <a:r>
              <a:rPr lang="en-US" baseline="-25000" dirty="0" smtClean="0"/>
              <a:t>2</a:t>
            </a:r>
            <a:r>
              <a:rPr lang="en-US" dirty="0" smtClean="0"/>
              <a:t>GeO)</a:t>
            </a:r>
            <a:r>
              <a:rPr lang="en-US" baseline="-25000" dirty="0" smtClean="0"/>
              <a:t>4</a:t>
            </a:r>
            <a:r>
              <a:rPr lang="en-US" dirty="0" smtClean="0"/>
              <a:t>  was evaporated possibly forming a high polymer (Me</a:t>
            </a:r>
            <a:r>
              <a:rPr lang="en-US" baseline="-25000" dirty="0" smtClean="0"/>
              <a:t>2</a:t>
            </a:r>
            <a:r>
              <a:rPr lang="en-US" dirty="0" smtClean="0"/>
              <a:t>GeO)</a:t>
            </a:r>
            <a:r>
              <a:rPr lang="en-US" baseline="-25000" dirty="0" smtClean="0"/>
              <a:t>n. </a:t>
            </a:r>
            <a:r>
              <a:rPr lang="en-US" dirty="0" smtClean="0"/>
              <a:t>This high polymer is insoluble in common organic solvents but dissolves in water.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1" name="Object 1"/>
          <p:cNvGraphicFramePr>
            <a:graphicFrameLocks noChangeAspect="1"/>
          </p:cNvGraphicFramePr>
          <p:nvPr/>
        </p:nvGraphicFramePr>
        <p:xfrm>
          <a:off x="1219200" y="609600"/>
          <a:ext cx="6898154" cy="790575"/>
        </p:xfrm>
        <a:graphic>
          <a:graphicData uri="http://schemas.openxmlformats.org/presentationml/2006/ole">
            <mc:AlternateContent xmlns:mc="http://schemas.openxmlformats.org/markup-compatibility/2006">
              <mc:Choice xmlns:v="urn:schemas-microsoft-com:vml" Requires="v">
                <p:oleObj spid="_x0000_s20801" name="CS ChemDraw Drawing" r:id="rId3" imgW="4242391" imgH="484261" progId="ChemDraw.Document.6.0">
                  <p:embed/>
                </p:oleObj>
              </mc:Choice>
              <mc:Fallback>
                <p:oleObj name="CS ChemDraw Drawing" r:id="rId3" imgW="4242391" imgH="484261"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09600"/>
                        <a:ext cx="6898154"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3" name="Object 3"/>
          <p:cNvGraphicFramePr>
            <a:graphicFrameLocks noChangeAspect="1"/>
          </p:cNvGraphicFramePr>
          <p:nvPr>
            <p:extLst>
              <p:ext uri="{D42A27DB-BD31-4B8C-83A1-F6EECF244321}">
                <p14:modId xmlns:p14="http://schemas.microsoft.com/office/powerpoint/2010/main" val="1044364154"/>
              </p:ext>
            </p:extLst>
          </p:nvPr>
        </p:nvGraphicFramePr>
        <p:xfrm>
          <a:off x="2321725" y="1810871"/>
          <a:ext cx="5499981" cy="2286000"/>
        </p:xfrm>
        <a:graphic>
          <a:graphicData uri="http://schemas.openxmlformats.org/presentationml/2006/ole">
            <mc:AlternateContent xmlns:mc="http://schemas.openxmlformats.org/markup-compatibility/2006">
              <mc:Choice xmlns:v="urn:schemas-microsoft-com:vml" Requires="v">
                <p:oleObj spid="_x0000_s20802" name="CS ChemDraw Drawing" r:id="rId5" imgW="4631106" imgH="1923007" progId="ChemDraw.Document.6.0">
                  <p:embed/>
                </p:oleObj>
              </mc:Choice>
              <mc:Fallback>
                <p:oleObj name="CS ChemDraw Drawing" r:id="rId5" imgW="4631106" imgH="1923007"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1725" y="1810871"/>
                        <a:ext cx="5499981"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5" name="Object 5"/>
          <p:cNvGraphicFramePr>
            <a:graphicFrameLocks noChangeAspect="1"/>
          </p:cNvGraphicFramePr>
          <p:nvPr>
            <p:extLst>
              <p:ext uri="{D42A27DB-BD31-4B8C-83A1-F6EECF244321}">
                <p14:modId xmlns:p14="http://schemas.microsoft.com/office/powerpoint/2010/main" val="1006813153"/>
              </p:ext>
            </p:extLst>
          </p:nvPr>
        </p:nvGraphicFramePr>
        <p:xfrm>
          <a:off x="1945341" y="4373909"/>
          <a:ext cx="5867400" cy="2484091"/>
        </p:xfrm>
        <a:graphic>
          <a:graphicData uri="http://schemas.openxmlformats.org/presentationml/2006/ole">
            <mc:AlternateContent xmlns:mc="http://schemas.openxmlformats.org/markup-compatibility/2006">
              <mc:Choice xmlns:v="urn:schemas-microsoft-com:vml" Requires="v">
                <p:oleObj spid="_x0000_s20803" name="CS ChemDraw Drawing" r:id="rId7" imgW="4972311" imgH="2104132" progId="ChemDraw.Document.6.0">
                  <p:embed/>
                </p:oleObj>
              </mc:Choice>
              <mc:Fallback>
                <p:oleObj name="CS ChemDraw Drawing" r:id="rId7" imgW="4972311" imgH="2104132" progId="ChemDraw.Document.6.0">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5341" y="4373909"/>
                        <a:ext cx="5867400" cy="24840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533400" y="2286000"/>
            <a:ext cx="1676400" cy="646331"/>
          </a:xfrm>
          <a:prstGeom prst="rect">
            <a:avLst/>
          </a:prstGeom>
          <a:solidFill>
            <a:srgbClr val="FFFF00"/>
          </a:solidFill>
        </p:spPr>
        <p:txBody>
          <a:bodyPr wrap="square" rtlCol="0">
            <a:spAutoFit/>
          </a:bodyPr>
          <a:lstStyle/>
          <a:p>
            <a:r>
              <a:rPr lang="en-IN" dirty="0" err="1" smtClean="0"/>
              <a:t>Germylene</a:t>
            </a:r>
            <a:endParaRPr lang="en-IN" dirty="0" smtClean="0"/>
          </a:p>
          <a:p>
            <a:r>
              <a:rPr lang="en-IN" dirty="0" smtClean="0"/>
              <a:t>synthesis</a:t>
            </a:r>
            <a:endParaRPr lang="en-IN" dirty="0"/>
          </a:p>
        </p:txBody>
      </p:sp>
      <p:sp>
        <p:nvSpPr>
          <p:cNvPr id="9" name="TextBox 8"/>
          <p:cNvSpPr txBox="1"/>
          <p:nvPr/>
        </p:nvSpPr>
        <p:spPr>
          <a:xfrm>
            <a:off x="247864" y="4724400"/>
            <a:ext cx="1676400" cy="646331"/>
          </a:xfrm>
          <a:prstGeom prst="rect">
            <a:avLst/>
          </a:prstGeom>
          <a:solidFill>
            <a:srgbClr val="FFFF00"/>
          </a:solidFill>
        </p:spPr>
        <p:txBody>
          <a:bodyPr wrap="square" rtlCol="0">
            <a:spAutoFit/>
          </a:bodyPr>
          <a:lstStyle/>
          <a:p>
            <a:r>
              <a:rPr lang="en-IN" dirty="0" err="1" smtClean="0"/>
              <a:t>Germylone</a:t>
            </a:r>
            <a:endParaRPr lang="en-IN" dirty="0" smtClean="0"/>
          </a:p>
          <a:p>
            <a:r>
              <a:rPr lang="en-IN" dirty="0" smtClean="0"/>
              <a:t>synthesis</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4800" y="1600199"/>
            <a:ext cx="11342499" cy="4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3" name="Rectangle 2"/>
          <p:cNvSpPr/>
          <p:nvPr/>
        </p:nvSpPr>
        <p:spPr>
          <a:xfrm>
            <a:off x="152400" y="457200"/>
            <a:ext cx="8915400" cy="3693319"/>
          </a:xfrm>
          <a:prstGeom prst="rect">
            <a:avLst/>
          </a:prstGeom>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cs typeface="REFTVA+Times-Roman"/>
              </a:rPr>
              <a:t>The first example of a compound with a germanium–germanium double bond (</a:t>
            </a:r>
            <a:r>
              <a:rPr lang="en-US" dirty="0" err="1">
                <a:solidFill>
                  <a:srgbClr val="000000"/>
                </a:solidFill>
                <a:latin typeface="Times New Roman" panose="02020603050405020304" pitchFamily="18" charset="0"/>
                <a:ea typeface="Times New Roman" panose="02020603050405020304" pitchFamily="18" charset="0"/>
                <a:cs typeface="REFTVA+Times-Roman"/>
              </a:rPr>
              <a:t>digermene</a:t>
            </a:r>
            <a:r>
              <a:rPr lang="en-US" dirty="0">
                <a:solidFill>
                  <a:srgbClr val="000000"/>
                </a:solidFill>
                <a:latin typeface="Times New Roman" panose="02020603050405020304" pitchFamily="18" charset="0"/>
                <a:ea typeface="Times New Roman" panose="02020603050405020304" pitchFamily="18" charset="0"/>
                <a:cs typeface="REFTVA+Times-Roman"/>
              </a:rPr>
              <a:t>) was prepared by the Grignard reaction of </a:t>
            </a:r>
            <a:r>
              <a:rPr lang="en-US" dirty="0" err="1">
                <a:solidFill>
                  <a:srgbClr val="000000"/>
                </a:solidFill>
                <a:latin typeface="Times New Roman" panose="02020603050405020304" pitchFamily="18" charset="0"/>
                <a:ea typeface="Times New Roman" panose="02020603050405020304" pitchFamily="18" charset="0"/>
                <a:cs typeface="REFTVA+Times-Roman"/>
              </a:rPr>
              <a:t>MgClR</a:t>
            </a:r>
            <a:r>
              <a:rPr lang="en-US" dirty="0">
                <a:solidFill>
                  <a:srgbClr val="000000"/>
                </a:solidFill>
                <a:latin typeface="Times New Roman" panose="02020603050405020304" pitchFamily="18" charset="0"/>
                <a:ea typeface="Times New Roman" panose="02020603050405020304" pitchFamily="18" charset="0"/>
                <a:cs typeface="REFTVA+Times-Roman"/>
              </a:rPr>
              <a:t>(</a:t>
            </a:r>
            <a:r>
              <a:rPr lang="en-US" dirty="0" err="1">
                <a:solidFill>
                  <a:srgbClr val="000000"/>
                </a:solidFill>
                <a:latin typeface="Times New Roman" panose="02020603050405020304" pitchFamily="18" charset="0"/>
                <a:ea typeface="Times New Roman" panose="02020603050405020304" pitchFamily="18" charset="0"/>
                <a:cs typeface="REFTVA+Times-Roman"/>
              </a:rPr>
              <a:t>OEt</a:t>
            </a:r>
            <a:r>
              <a:rPr lang="en-US" dirty="0">
                <a:solidFill>
                  <a:srgbClr val="000000"/>
                </a:solidFill>
                <a:latin typeface="Times New Roman" panose="02020603050405020304" pitchFamily="18" charset="0"/>
                <a:ea typeface="Times New Roman" panose="02020603050405020304" pitchFamily="18" charset="0"/>
                <a:cs typeface="REFTVA+Times-Roman"/>
              </a:rPr>
              <a:t>)</a:t>
            </a:r>
            <a:r>
              <a:rPr lang="en-US" baseline="-25000" dirty="0">
                <a:solidFill>
                  <a:srgbClr val="000000"/>
                </a:solidFill>
                <a:latin typeface="Times New Roman" panose="02020603050405020304" pitchFamily="18" charset="0"/>
                <a:ea typeface="Times New Roman" panose="02020603050405020304" pitchFamily="18" charset="0"/>
                <a:cs typeface="REFTVA+Times-Roman"/>
              </a:rPr>
              <a:t>2</a:t>
            </a:r>
            <a:r>
              <a:rPr lang="en-US" dirty="0">
                <a:solidFill>
                  <a:srgbClr val="000000"/>
                </a:solidFill>
                <a:latin typeface="Times New Roman" panose="02020603050405020304" pitchFamily="18" charset="0"/>
                <a:ea typeface="Times New Roman" panose="02020603050405020304" pitchFamily="18" charset="0"/>
                <a:cs typeface="REFTVA+Times-Roman"/>
              </a:rPr>
              <a:t> where R = CH(SiMe</a:t>
            </a:r>
            <a:r>
              <a:rPr lang="en-US" baseline="-25000" dirty="0">
                <a:solidFill>
                  <a:srgbClr val="000000"/>
                </a:solidFill>
                <a:latin typeface="Times New Roman" panose="02020603050405020304" pitchFamily="18" charset="0"/>
                <a:ea typeface="Times New Roman" panose="02020603050405020304" pitchFamily="18" charset="0"/>
                <a:cs typeface="REFTVA+Times-Roman"/>
              </a:rPr>
              <a:t>3</a:t>
            </a:r>
            <a:r>
              <a:rPr lang="en-US" dirty="0">
                <a:solidFill>
                  <a:srgbClr val="000000"/>
                </a:solidFill>
                <a:latin typeface="Times New Roman" panose="02020603050405020304" pitchFamily="18" charset="0"/>
                <a:ea typeface="Times New Roman" panose="02020603050405020304" pitchFamily="18" charset="0"/>
                <a:cs typeface="REFTVA+Times-Roman"/>
              </a:rPr>
              <a:t>)</a:t>
            </a:r>
            <a:r>
              <a:rPr lang="en-US" baseline="-25000" dirty="0">
                <a:solidFill>
                  <a:srgbClr val="000000"/>
                </a:solidFill>
                <a:latin typeface="Times New Roman" panose="02020603050405020304" pitchFamily="18" charset="0"/>
                <a:ea typeface="Times New Roman" panose="02020603050405020304" pitchFamily="18" charset="0"/>
                <a:cs typeface="REFTVA+Times-Roman"/>
              </a:rPr>
              <a:t>2</a:t>
            </a:r>
            <a:r>
              <a:rPr lang="en-US" dirty="0">
                <a:solidFill>
                  <a:srgbClr val="000000"/>
                </a:solidFill>
                <a:latin typeface="Times New Roman" panose="02020603050405020304" pitchFamily="18" charset="0"/>
                <a:ea typeface="Times New Roman" panose="02020603050405020304" pitchFamily="18" charset="0"/>
                <a:cs typeface="REFTVA+Times-Roman"/>
              </a:rPr>
              <a:t> with GeCl</a:t>
            </a:r>
            <a:r>
              <a:rPr lang="en-US" baseline="-25000" dirty="0">
                <a:solidFill>
                  <a:srgbClr val="000000"/>
                </a:solidFill>
                <a:latin typeface="Times New Roman" panose="02020603050405020304" pitchFamily="18" charset="0"/>
                <a:ea typeface="Times New Roman" panose="02020603050405020304" pitchFamily="18" charset="0"/>
                <a:cs typeface="REFTVA+Times-Roman"/>
              </a:rPr>
              <a:t>2</a:t>
            </a:r>
            <a:r>
              <a:rPr lang="en-US" dirty="0">
                <a:solidFill>
                  <a:srgbClr val="000000"/>
                </a:solidFill>
                <a:latin typeface="Times New Roman" panose="02020603050405020304" pitchFamily="18" charset="0"/>
                <a:ea typeface="Times New Roman" panose="02020603050405020304" pitchFamily="18" charset="0"/>
                <a:cs typeface="REFTVA+Times-Roman"/>
              </a:rPr>
              <a:t>.dioxane by </a:t>
            </a:r>
            <a:r>
              <a:rPr lang="en-US" dirty="0" err="1">
                <a:solidFill>
                  <a:srgbClr val="000000"/>
                </a:solidFill>
                <a:latin typeface="Times New Roman" panose="02020603050405020304" pitchFamily="18" charset="0"/>
                <a:ea typeface="Times New Roman" panose="02020603050405020304" pitchFamily="18" charset="0"/>
                <a:cs typeface="REFTVA+Times-Roman"/>
              </a:rPr>
              <a:t>Lappert</a:t>
            </a:r>
            <a:r>
              <a:rPr lang="en-US" dirty="0">
                <a:solidFill>
                  <a:srgbClr val="000000"/>
                </a:solidFill>
                <a:latin typeface="Times New Roman" panose="02020603050405020304" pitchFamily="18" charset="0"/>
                <a:ea typeface="Times New Roman" panose="02020603050405020304" pitchFamily="18" charset="0"/>
                <a:cs typeface="REFTVA+Times-Roman"/>
              </a:rPr>
              <a:t> and coworkers in </a:t>
            </a:r>
            <a:r>
              <a:rPr lang="en-US" dirty="0" smtClean="0">
                <a:solidFill>
                  <a:srgbClr val="000000"/>
                </a:solidFill>
                <a:latin typeface="Times New Roman" panose="02020603050405020304" pitchFamily="18" charset="0"/>
                <a:ea typeface="Times New Roman" panose="02020603050405020304" pitchFamily="18" charset="0"/>
                <a:cs typeface="REFTVA+Times-Roman"/>
              </a:rPr>
              <a:t>1984. </a:t>
            </a:r>
            <a:r>
              <a:rPr lang="en-US" dirty="0">
                <a:solidFill>
                  <a:srgbClr val="000000"/>
                </a:solidFill>
                <a:latin typeface="Times New Roman" panose="02020603050405020304" pitchFamily="18" charset="0"/>
                <a:ea typeface="Times New Roman" panose="02020603050405020304" pitchFamily="18" charset="0"/>
                <a:cs typeface="REFTVA+Times-Roman"/>
              </a:rPr>
              <a:t>The compound with the double bond, </a:t>
            </a:r>
            <a:r>
              <a:rPr lang="en-US" dirty="0" err="1">
                <a:solidFill>
                  <a:srgbClr val="000000"/>
                </a:solidFill>
                <a:latin typeface="Times New Roman" panose="02020603050405020304" pitchFamily="18" charset="0"/>
                <a:ea typeface="Times New Roman" panose="02020603050405020304" pitchFamily="18" charset="0"/>
                <a:cs typeface="REFTVA+Times-Roman"/>
              </a:rPr>
              <a:t>stabilised</a:t>
            </a:r>
            <a:r>
              <a:rPr lang="en-US" dirty="0">
                <a:solidFill>
                  <a:srgbClr val="000000"/>
                </a:solidFill>
                <a:latin typeface="Times New Roman" panose="02020603050405020304" pitchFamily="18" charset="0"/>
                <a:ea typeface="Times New Roman" panose="02020603050405020304" pitchFamily="18" charset="0"/>
                <a:cs typeface="REFTVA+Times-Roman"/>
              </a:rPr>
              <a:t> by </a:t>
            </a:r>
            <a:r>
              <a:rPr lang="en-US" dirty="0" err="1">
                <a:solidFill>
                  <a:srgbClr val="000000"/>
                </a:solidFill>
                <a:latin typeface="Times New Roman" panose="02020603050405020304" pitchFamily="18" charset="0"/>
                <a:ea typeface="Times New Roman" panose="02020603050405020304" pitchFamily="18" charset="0"/>
                <a:cs typeface="REFTVA+Times-Roman"/>
              </a:rPr>
              <a:t>bis</a:t>
            </a:r>
            <a:r>
              <a:rPr lang="en-US" dirty="0">
                <a:solidFill>
                  <a:srgbClr val="000000"/>
                </a:solidFill>
                <a:latin typeface="Times New Roman" panose="02020603050405020304" pitchFamily="18" charset="0"/>
                <a:ea typeface="Times New Roman" panose="02020603050405020304" pitchFamily="18" charset="0"/>
                <a:cs typeface="REFTVA+Times-Roman"/>
              </a:rPr>
              <a:t>(</a:t>
            </a:r>
            <a:r>
              <a:rPr lang="en-US" dirty="0" err="1">
                <a:solidFill>
                  <a:srgbClr val="000000"/>
                </a:solidFill>
                <a:latin typeface="Times New Roman" panose="02020603050405020304" pitchFamily="18" charset="0"/>
                <a:ea typeface="Times New Roman" panose="02020603050405020304" pitchFamily="18" charset="0"/>
                <a:cs typeface="REFTVA+Times-Roman"/>
              </a:rPr>
              <a:t>trimethylsilyl</a:t>
            </a:r>
            <a:r>
              <a:rPr lang="en-US" dirty="0">
                <a:solidFill>
                  <a:srgbClr val="000000"/>
                </a:solidFill>
                <a:latin typeface="Times New Roman" panose="02020603050405020304" pitchFamily="18" charset="0"/>
                <a:ea typeface="Times New Roman" panose="02020603050405020304" pitchFamily="18" charset="0"/>
                <a:cs typeface="REFTVA+Times-Roman"/>
              </a:rPr>
              <a:t>)methyl groups was bright yellow in </a:t>
            </a:r>
            <a:r>
              <a:rPr lang="en-US" dirty="0" err="1">
                <a:solidFill>
                  <a:srgbClr val="000000"/>
                </a:solidFill>
                <a:latin typeface="Times New Roman" panose="02020603050405020304" pitchFamily="18" charset="0"/>
                <a:ea typeface="Times New Roman" panose="02020603050405020304" pitchFamily="18" charset="0"/>
                <a:cs typeface="REFTVA+Times-Roman"/>
              </a:rPr>
              <a:t>colour</a:t>
            </a:r>
            <a:r>
              <a:rPr lang="en-US" dirty="0">
                <a:solidFill>
                  <a:srgbClr val="000000"/>
                </a:solidFill>
                <a:latin typeface="Times New Roman" panose="02020603050405020304" pitchFamily="18" charset="0"/>
                <a:ea typeface="Times New Roman" panose="02020603050405020304" pitchFamily="18" charset="0"/>
                <a:cs typeface="REFTVA+Times-Roman"/>
              </a:rPr>
              <a:t> and showed a </a:t>
            </a:r>
            <a:r>
              <a:rPr lang="en-US" dirty="0" err="1">
                <a:solidFill>
                  <a:srgbClr val="000000"/>
                </a:solidFill>
                <a:latin typeface="Times New Roman" panose="02020603050405020304" pitchFamily="18" charset="0"/>
                <a:ea typeface="Times New Roman" panose="02020603050405020304" pitchFamily="18" charset="0"/>
                <a:cs typeface="REFTVA+Times-Roman"/>
              </a:rPr>
              <a:t>Ge</a:t>
            </a:r>
            <a:r>
              <a:rPr lang="en-US" dirty="0">
                <a:solidFill>
                  <a:srgbClr val="000000"/>
                </a:solidFill>
                <a:latin typeface="Times New Roman" panose="02020603050405020304" pitchFamily="18" charset="0"/>
                <a:ea typeface="Times New Roman" panose="02020603050405020304" pitchFamily="18" charset="0"/>
                <a:cs typeface="REFTVA+Times-Roman"/>
              </a:rPr>
              <a:t>=</a:t>
            </a:r>
            <a:r>
              <a:rPr lang="en-US" dirty="0" err="1">
                <a:solidFill>
                  <a:srgbClr val="000000"/>
                </a:solidFill>
                <a:latin typeface="Times New Roman" panose="02020603050405020304" pitchFamily="18" charset="0"/>
                <a:ea typeface="Times New Roman" panose="02020603050405020304" pitchFamily="18" charset="0"/>
                <a:cs typeface="REFTVA+Times-Roman"/>
              </a:rPr>
              <a:t>Ge</a:t>
            </a:r>
            <a:r>
              <a:rPr lang="en-US" dirty="0">
                <a:solidFill>
                  <a:srgbClr val="000000"/>
                </a:solidFill>
                <a:latin typeface="Times New Roman" panose="02020603050405020304" pitchFamily="18" charset="0"/>
                <a:ea typeface="Times New Roman" panose="02020603050405020304" pitchFamily="18" charset="0"/>
                <a:cs typeface="REFTVA+Times-Roman"/>
              </a:rPr>
              <a:t> distance of 2.347 </a:t>
            </a:r>
            <a:r>
              <a:rPr lang="en-US" dirty="0">
                <a:solidFill>
                  <a:srgbClr val="000000"/>
                </a:solidFill>
                <a:latin typeface="Times New Roman" panose="02020603050405020304" pitchFamily="18" charset="0"/>
                <a:ea typeface="Times New Roman" panose="02020603050405020304" pitchFamily="18" charset="0"/>
              </a:rPr>
              <a:t>Å when </a:t>
            </a:r>
            <a:r>
              <a:rPr lang="en-US" dirty="0" err="1">
                <a:solidFill>
                  <a:srgbClr val="000000"/>
                </a:solidFill>
                <a:latin typeface="Times New Roman" panose="02020603050405020304" pitchFamily="18" charset="0"/>
                <a:ea typeface="Times New Roman" panose="02020603050405020304" pitchFamily="18" charset="0"/>
              </a:rPr>
              <a:t>analysed</a:t>
            </a:r>
            <a:r>
              <a:rPr lang="en-US" dirty="0">
                <a:solidFill>
                  <a:srgbClr val="000000"/>
                </a:solidFill>
                <a:latin typeface="Times New Roman" panose="02020603050405020304" pitchFamily="18" charset="0"/>
                <a:ea typeface="Times New Roman" panose="02020603050405020304" pitchFamily="18" charset="0"/>
              </a:rPr>
              <a:t> by X-ray diffraction studies. However, this compound was found to dissociate to the corresponding singlet </a:t>
            </a:r>
            <a:r>
              <a:rPr lang="en-US" dirty="0" err="1">
                <a:solidFill>
                  <a:srgbClr val="000000"/>
                </a:solidFill>
                <a:latin typeface="Times New Roman" panose="02020603050405020304" pitchFamily="18" charset="0"/>
                <a:ea typeface="Times New Roman" panose="02020603050405020304" pitchFamily="18" charset="0"/>
              </a:rPr>
              <a:t>germylenes</a:t>
            </a:r>
            <a:r>
              <a:rPr lang="en-US" dirty="0">
                <a:solidFill>
                  <a:srgbClr val="000000"/>
                </a:solidFill>
                <a:latin typeface="Times New Roman" panose="02020603050405020304" pitchFamily="18" charset="0"/>
                <a:ea typeface="Times New Roman" panose="02020603050405020304" pitchFamily="18" charset="0"/>
              </a:rPr>
              <a:t> in </a:t>
            </a:r>
            <a:r>
              <a:rPr lang="en-US" dirty="0" smtClean="0">
                <a:solidFill>
                  <a:srgbClr val="000000"/>
                </a:solidFill>
                <a:latin typeface="Times New Roman" panose="02020603050405020304" pitchFamily="18" charset="0"/>
                <a:ea typeface="Times New Roman" panose="02020603050405020304" pitchFamily="18" charset="0"/>
              </a:rPr>
              <a:t>solution.</a:t>
            </a:r>
          </a:p>
          <a:p>
            <a:endParaRPr lang="en-US" dirty="0" smtClean="0">
              <a:solidFill>
                <a:srgbClr val="000000"/>
              </a:solidFill>
              <a:latin typeface="Times New Roman" panose="02020603050405020304" pitchFamily="18" charset="0"/>
              <a:ea typeface="Times New Roman" panose="02020603050405020304" pitchFamily="18" charset="0"/>
            </a:endParaRPr>
          </a:p>
          <a:p>
            <a:r>
              <a:rPr lang="en-US" dirty="0"/>
              <a:t>Following this work, </a:t>
            </a:r>
            <a:r>
              <a:rPr lang="en-US" dirty="0" err="1"/>
              <a:t>bis</a:t>
            </a:r>
            <a:r>
              <a:rPr lang="en-US" dirty="0"/>
              <a:t>(2,6- </a:t>
            </a:r>
            <a:r>
              <a:rPr lang="en-US" dirty="0" err="1"/>
              <a:t>dimethylphenyl</a:t>
            </a:r>
            <a:r>
              <a:rPr lang="en-US" dirty="0"/>
              <a:t>) substituted </a:t>
            </a:r>
            <a:r>
              <a:rPr lang="en-US" dirty="0" err="1"/>
              <a:t>digermenes</a:t>
            </a:r>
            <a:r>
              <a:rPr lang="en-US" dirty="0"/>
              <a:t> were prepared by </a:t>
            </a:r>
            <a:r>
              <a:rPr lang="en-US" dirty="0" err="1"/>
              <a:t>Masamune</a:t>
            </a:r>
            <a:r>
              <a:rPr lang="en-US" dirty="0"/>
              <a:t> by first preparing the cyclic </a:t>
            </a:r>
            <a:r>
              <a:rPr lang="en-US" dirty="0" err="1"/>
              <a:t>trigermane</a:t>
            </a:r>
            <a:r>
              <a:rPr lang="en-US" dirty="0"/>
              <a:t> and then converting it to the </a:t>
            </a:r>
            <a:r>
              <a:rPr lang="en-US" dirty="0" err="1"/>
              <a:t>digermene</a:t>
            </a:r>
            <a:r>
              <a:rPr lang="en-US" dirty="0"/>
              <a:t> by photo-conversion using a mercury </a:t>
            </a:r>
            <a:r>
              <a:rPr lang="en-US" dirty="0" smtClean="0"/>
              <a:t>lamp. </a:t>
            </a:r>
            <a:r>
              <a:rPr lang="en-US" dirty="0"/>
              <a:t>The analogous yellow </a:t>
            </a:r>
            <a:r>
              <a:rPr lang="en-US" dirty="0" err="1"/>
              <a:t>coloured</a:t>
            </a:r>
            <a:r>
              <a:rPr lang="en-US" dirty="0"/>
              <a:t> </a:t>
            </a:r>
            <a:r>
              <a:rPr lang="en-US" dirty="0" err="1"/>
              <a:t>tetrakis</a:t>
            </a:r>
            <a:r>
              <a:rPr lang="en-US" dirty="0"/>
              <a:t>(2,6-diethylphenyl)</a:t>
            </a:r>
            <a:r>
              <a:rPr lang="en-US" dirty="0" err="1"/>
              <a:t>digermene</a:t>
            </a:r>
            <a:r>
              <a:rPr lang="en-US" dirty="0"/>
              <a:t> was also prepared and structurally </a:t>
            </a:r>
            <a:r>
              <a:rPr lang="en-US" dirty="0" err="1"/>
              <a:t>characterised</a:t>
            </a:r>
            <a:r>
              <a:rPr lang="en-US" dirty="0"/>
              <a:t> with a </a:t>
            </a:r>
            <a:r>
              <a:rPr lang="en-US" dirty="0" err="1"/>
              <a:t>Ge</a:t>
            </a:r>
            <a:r>
              <a:rPr lang="en-US" dirty="0"/>
              <a:t>=</a:t>
            </a:r>
            <a:r>
              <a:rPr lang="en-US" dirty="0" err="1"/>
              <a:t>Ge</a:t>
            </a:r>
            <a:r>
              <a:rPr lang="en-US" dirty="0"/>
              <a:t> bond distance of 2.213 Å.</a:t>
            </a:r>
            <a:r>
              <a:rPr lang="en-US" baseline="30000" dirty="0"/>
              <a:t>12</a:t>
            </a:r>
            <a:r>
              <a:rPr lang="en-US" dirty="0"/>
              <a:t> This </a:t>
            </a:r>
            <a:r>
              <a:rPr lang="en-US" dirty="0" err="1"/>
              <a:t>digermane</a:t>
            </a:r>
            <a:r>
              <a:rPr lang="en-US" dirty="0"/>
              <a:t> was found to retain its structural integrity in solution as a reaction with </a:t>
            </a:r>
            <a:r>
              <a:rPr lang="en-US" dirty="0" err="1"/>
              <a:t>MeOH</a:t>
            </a:r>
            <a:r>
              <a:rPr lang="en-US" dirty="0"/>
              <a:t> was found to add across the double bond</a:t>
            </a:r>
            <a:r>
              <a:rPr lang="en-US" dirty="0" smtClean="0"/>
              <a:t>.</a:t>
            </a:r>
            <a:endParaRPr lang="en-IN" dirty="0"/>
          </a:p>
        </p:txBody>
      </p:sp>
      <p:sp>
        <p:nvSpPr>
          <p:cNvPr id="4" name="Rectangle 2"/>
          <p:cNvSpPr>
            <a:spLocks noChangeArrowheads="1"/>
          </p:cNvSpPr>
          <p:nvPr/>
        </p:nvSpPr>
        <p:spPr bwMode="auto">
          <a:xfrm>
            <a:off x="1371600" y="4190999"/>
            <a:ext cx="96094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3092507885"/>
              </p:ext>
            </p:extLst>
          </p:nvPr>
        </p:nvGraphicFramePr>
        <p:xfrm>
          <a:off x="1727947" y="4275117"/>
          <a:ext cx="5943600" cy="2590800"/>
        </p:xfrm>
        <a:graphic>
          <a:graphicData uri="http://schemas.openxmlformats.org/presentationml/2006/ole">
            <mc:AlternateContent xmlns:mc="http://schemas.openxmlformats.org/markup-compatibility/2006">
              <mc:Choice xmlns:v="urn:schemas-microsoft-com:vml" Requires="v">
                <p:oleObj spid="_x0000_s72714" name="CS ChemDraw Drawing" r:id="rId3" imgW="5254250" imgH="2292096" progId="ChemDraw.Document.6.0">
                  <p:embed/>
                </p:oleObj>
              </mc:Choice>
              <mc:Fallback>
                <p:oleObj name="CS ChemDraw Drawing" r:id="rId3" imgW="5254250" imgH="2292096" progId="ChemDraw.Document.6.0">
                  <p:embed/>
                  <p:pic>
                    <p:nvPicPr>
                      <p:cNvPr id="0" name="Object 1"/>
                      <p:cNvPicPr>
                        <a:picLocks noChangeAspect="1" noChangeArrowheads="1"/>
                      </p:cNvPicPr>
                      <p:nvPr/>
                    </p:nvPicPr>
                    <p:blipFill>
                      <a:blip r:embed="rId4"/>
                      <a:srcRect/>
                      <a:stretch>
                        <a:fillRect/>
                      </a:stretch>
                    </p:blipFill>
                    <p:spPr bwMode="auto">
                      <a:xfrm>
                        <a:off x="1727947" y="4275117"/>
                        <a:ext cx="5943600" cy="2590800"/>
                      </a:xfrm>
                      <a:prstGeom prst="rect">
                        <a:avLst/>
                      </a:prstGeom>
                      <a:noFill/>
                    </p:spPr>
                  </p:pic>
                </p:oleObj>
              </mc:Fallback>
            </mc:AlternateContent>
          </a:graphicData>
        </a:graphic>
      </p:graphicFrame>
      <p:sp>
        <p:nvSpPr>
          <p:cNvPr id="6" name="TextBox 5"/>
          <p:cNvSpPr txBox="1"/>
          <p:nvPr/>
        </p:nvSpPr>
        <p:spPr>
          <a:xfrm>
            <a:off x="3200400" y="114762"/>
            <a:ext cx="2514600" cy="461665"/>
          </a:xfrm>
          <a:prstGeom prst="rect">
            <a:avLst/>
          </a:prstGeom>
          <a:noFill/>
        </p:spPr>
        <p:txBody>
          <a:bodyPr wrap="square" rtlCol="0">
            <a:spAutoFit/>
          </a:bodyPr>
          <a:lstStyle/>
          <a:p>
            <a:pPr algn="ctr"/>
            <a:r>
              <a:rPr lang="en-IN" sz="2400" b="1" dirty="0" err="1" smtClean="0"/>
              <a:t>Digermenes</a:t>
            </a:r>
            <a:endParaRPr lang="en-IN" sz="2400" b="1" dirty="0"/>
          </a:p>
        </p:txBody>
      </p:sp>
    </p:spTree>
    <p:extLst>
      <p:ext uri="{BB962C8B-B14F-4D97-AF65-F5344CB8AC3E}">
        <p14:creationId xmlns:p14="http://schemas.microsoft.com/office/powerpoint/2010/main" val="1815476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610600" cy="5632311"/>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n-US" sz="2000" dirty="0">
                <a:solidFill>
                  <a:srgbClr val="191919"/>
                </a:solidFill>
                <a:latin typeface="Times New Roman" panose="02020603050405020304" pitchFamily="18" charset="0"/>
                <a:ea typeface="Times New Roman" panose="02020603050405020304" pitchFamily="18" charset="0"/>
              </a:rPr>
              <a:t>The unique optical properties of germanium are, highest refractive index (4.003) for any glass forming material and low optical dispersion. These properties make it useful as an additive to reduce attenuation (reduction in power of light signal) of </a:t>
            </a:r>
            <a:r>
              <a:rPr lang="en-US" sz="2000" dirty="0" err="1">
                <a:solidFill>
                  <a:srgbClr val="191919"/>
                </a:solidFill>
                <a:latin typeface="Times New Roman" panose="02020603050405020304" pitchFamily="18" charset="0"/>
                <a:ea typeface="Times New Roman" panose="02020603050405020304" pitchFamily="18" charset="0"/>
              </a:rPr>
              <a:t>fibreoptic</a:t>
            </a:r>
            <a:r>
              <a:rPr lang="en-US" sz="2000" dirty="0">
                <a:solidFill>
                  <a:srgbClr val="191919"/>
                </a:solidFill>
                <a:latin typeface="Times New Roman" panose="02020603050405020304" pitchFamily="18" charset="0"/>
                <a:ea typeface="Times New Roman" panose="02020603050405020304" pitchFamily="18" charset="0"/>
              </a:rPr>
              <a:t> cables used in telecommunication.</a:t>
            </a:r>
            <a:endParaRPr lang="en-IN"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dirty="0">
                <a:solidFill>
                  <a:srgbClr val="191919"/>
                </a:solidFill>
                <a:latin typeface="Times New Roman" panose="02020603050405020304" pitchFamily="18" charset="0"/>
                <a:ea typeface="Times New Roman" panose="02020603050405020304" pitchFamily="18" charset="0"/>
              </a:rPr>
              <a:t>Germanium is the material from which the first transistors were made. A tin-doped germanium rectifier diode for solid state signal processing was found to be highly resistant to burnout by stray voltages during the second world war. It was extensively used as a semiconductor material </a:t>
            </a:r>
            <a:r>
              <a:rPr lang="en-US" sz="2000" dirty="0">
                <a:latin typeface="Times New Roman" panose="02020603050405020304" pitchFamily="18" charset="0"/>
                <a:ea typeface="Times New Roman" panose="02020603050405020304" pitchFamily="18" charset="0"/>
              </a:rPr>
              <a:t>(band gap 0.67 eV at 273 K) from 1940–1960</a:t>
            </a:r>
            <a:r>
              <a:rPr lang="en-US" sz="2000" dirty="0">
                <a:solidFill>
                  <a:srgbClr val="191919"/>
                </a:solidFill>
                <a:latin typeface="Times New Roman" panose="02020603050405020304" pitchFamily="18" charset="0"/>
                <a:ea typeface="Times New Roman" panose="02020603050405020304" pitchFamily="18" charset="0"/>
              </a:rPr>
              <a:t>.</a:t>
            </a:r>
            <a:endParaRPr lang="en-IN"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dirty="0">
                <a:solidFill>
                  <a:srgbClr val="191919"/>
                </a:solidFill>
                <a:latin typeface="Times New Roman" panose="02020603050405020304" pitchFamily="18" charset="0"/>
                <a:ea typeface="Times New Roman" panose="02020603050405020304" pitchFamily="18" charset="0"/>
              </a:rPr>
              <a:t>Modern day germanium-containing semiconductors find use in mobile phones and hand held devices as they consume much less power and are much faster than conventional semiconductors. </a:t>
            </a:r>
            <a:endParaRPr lang="en-IN"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dirty="0">
                <a:solidFill>
                  <a:srgbClr val="191919"/>
                </a:solidFill>
                <a:latin typeface="Times New Roman" panose="02020603050405020304" pitchFamily="18" charset="0"/>
                <a:ea typeface="Times New Roman" panose="02020603050405020304" pitchFamily="18" charset="0"/>
              </a:rPr>
              <a:t>Its use as a semiconductor declined considerably after the advent of silicon-based semiconductors as silicon was inexpensive; large scale and very large scale integrated circuits (VLSI) were made readily from silicon. </a:t>
            </a:r>
            <a:endParaRPr lang="en-IN"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rPr>
              <a:t>Germanium and germanium-based glasses transmit near IR radiation more effectively than silicon. This property made it useful in the making of passive night vision lenses which use heat radiated by objects to view them in the dark.</a:t>
            </a:r>
            <a:endParaRPr lang="en-IN" sz="20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581400" y="304800"/>
            <a:ext cx="1600200" cy="400110"/>
          </a:xfrm>
          <a:prstGeom prst="rect">
            <a:avLst/>
          </a:prstGeom>
        </p:spPr>
        <p:txBody>
          <a:bodyPr wrap="square">
            <a:spAutoFit/>
          </a:bodyPr>
          <a:lstStyle/>
          <a:p>
            <a:pPr algn="just">
              <a:spcAft>
                <a:spcPts val="0"/>
              </a:spcAft>
            </a:pPr>
            <a:r>
              <a:rPr lang="en-US" sz="2000" b="1" dirty="0" smtClean="0">
                <a:latin typeface="Times New Roman" panose="02020603050405020304" pitchFamily="18" charset="0"/>
                <a:ea typeface="Times New Roman" panose="02020603050405020304" pitchFamily="18" charset="0"/>
              </a:rPr>
              <a:t>Germanium</a:t>
            </a:r>
            <a:r>
              <a:rPr lang="en-US" dirty="0">
                <a:latin typeface="Times New Roman" panose="020206030504050203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4999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0" y="228600"/>
            <a:ext cx="2743200" cy="400110"/>
          </a:xfrm>
          <a:prstGeom prst="rect">
            <a:avLst/>
          </a:prstGeom>
          <a:noFill/>
        </p:spPr>
        <p:txBody>
          <a:bodyPr wrap="square" rtlCol="0">
            <a:spAutoFit/>
          </a:bodyPr>
          <a:lstStyle/>
          <a:p>
            <a:r>
              <a:rPr lang="en-IN" sz="2000" b="1" dirty="0" smtClean="0"/>
              <a:t>Synthesis of </a:t>
            </a:r>
            <a:r>
              <a:rPr lang="en-IN" sz="2000" b="1" dirty="0" err="1" smtClean="0"/>
              <a:t>digermynes</a:t>
            </a:r>
            <a:r>
              <a:rPr lang="en-IN" sz="2000" b="1" dirty="0" smtClean="0"/>
              <a:t> </a:t>
            </a:r>
            <a:endParaRPr lang="en-IN" sz="2000" b="1" dirty="0"/>
          </a:p>
        </p:txBody>
      </p:sp>
      <p:sp>
        <p:nvSpPr>
          <p:cNvPr id="2" name="Rectangle 1"/>
          <p:cNvSpPr/>
          <p:nvPr/>
        </p:nvSpPr>
        <p:spPr>
          <a:xfrm>
            <a:off x="609600" y="838200"/>
            <a:ext cx="8382000" cy="1477328"/>
          </a:xfrm>
          <a:prstGeom prst="rect">
            <a:avLst/>
          </a:prstGeom>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cs typeface="REFTVA+Times-Roman"/>
              </a:rPr>
              <a:t>Multiple bonded germanium, tin and lead compounds which are formal analogues of acetylenes have also been prepared by using </a:t>
            </a:r>
            <a:r>
              <a:rPr lang="en-US" dirty="0" err="1">
                <a:solidFill>
                  <a:srgbClr val="000000"/>
                </a:solidFill>
                <a:latin typeface="Times New Roman" panose="02020603050405020304" pitchFamily="18" charset="0"/>
                <a:ea typeface="Times New Roman" panose="02020603050405020304" pitchFamily="18" charset="0"/>
                <a:cs typeface="REFTVA+Times-Roman"/>
              </a:rPr>
              <a:t>sterically</a:t>
            </a:r>
            <a:r>
              <a:rPr lang="en-US" dirty="0">
                <a:solidFill>
                  <a:srgbClr val="000000"/>
                </a:solidFill>
                <a:latin typeface="Times New Roman" panose="02020603050405020304" pitchFamily="18" charset="0"/>
                <a:ea typeface="Times New Roman" panose="02020603050405020304" pitchFamily="18" charset="0"/>
                <a:cs typeface="REFTVA+Times-Roman"/>
              </a:rPr>
              <a:t> hindered substituents such as </a:t>
            </a:r>
            <a:r>
              <a:rPr lang="en-US" dirty="0" err="1">
                <a:solidFill>
                  <a:srgbClr val="000000"/>
                </a:solidFill>
                <a:latin typeface="Times New Roman" panose="02020603050405020304" pitchFamily="18" charset="0"/>
                <a:ea typeface="Times New Roman" panose="02020603050405020304" pitchFamily="18" charset="0"/>
                <a:cs typeface="REFTVA+Times-Roman"/>
              </a:rPr>
              <a:t>terphenyl</a:t>
            </a:r>
            <a:r>
              <a:rPr lang="en-US" dirty="0">
                <a:solidFill>
                  <a:srgbClr val="000000"/>
                </a:solidFill>
                <a:latin typeface="Times New Roman" panose="02020603050405020304" pitchFamily="18" charset="0"/>
                <a:ea typeface="Times New Roman" panose="02020603050405020304" pitchFamily="18" charset="0"/>
                <a:cs typeface="REFTVA+Times-Roman"/>
              </a:rPr>
              <a:t>(</a:t>
            </a:r>
            <a:r>
              <a:rPr lang="en-IN" dirty="0">
                <a:latin typeface="Times New Roman" panose="02020603050405020304" pitchFamily="18" charset="0"/>
                <a:ea typeface="Calibri" panose="020F0502020204030204" pitchFamily="34" charset="0"/>
              </a:rPr>
              <a:t>C</a:t>
            </a:r>
            <a:r>
              <a:rPr lang="en-IN" baseline="-25000" dirty="0">
                <a:latin typeface="Times New Roman" panose="02020603050405020304" pitchFamily="18" charset="0"/>
                <a:ea typeface="Calibri" panose="020F0502020204030204" pitchFamily="34" charset="0"/>
              </a:rPr>
              <a:t>6</a:t>
            </a:r>
            <a:r>
              <a:rPr lang="en-IN" dirty="0">
                <a:latin typeface="Times New Roman" panose="02020603050405020304" pitchFamily="18" charset="0"/>
                <a:ea typeface="Calibri" panose="020F0502020204030204" pitchFamily="34" charset="0"/>
              </a:rPr>
              <a:t>H</a:t>
            </a:r>
            <a:r>
              <a:rPr lang="en-IN" baseline="-25000" dirty="0">
                <a:latin typeface="Times New Roman" panose="02020603050405020304" pitchFamily="18" charset="0"/>
                <a:ea typeface="Calibri" panose="020F0502020204030204" pitchFamily="34" charset="0"/>
              </a:rPr>
              <a:t>3</a:t>
            </a:r>
            <a:r>
              <a:rPr lang="en-IN" dirty="0">
                <a:latin typeface="Times New Roman" panose="02020603050405020304" pitchFamily="18" charset="0"/>
                <a:ea typeface="Calibri" panose="020F0502020204030204" pitchFamily="34" charset="0"/>
              </a:rPr>
              <a:t>-2,6-Dipp</a:t>
            </a:r>
            <a:r>
              <a:rPr lang="en-IN" baseline="-25000" dirty="0">
                <a:latin typeface="Times New Roman" panose="02020603050405020304" pitchFamily="18" charset="0"/>
                <a:ea typeface="Calibri" panose="020F0502020204030204" pitchFamily="34" charset="0"/>
              </a:rPr>
              <a:t>2</a:t>
            </a:r>
            <a:r>
              <a:rPr lang="en-IN" dirty="0">
                <a:latin typeface="Times New Roman" panose="02020603050405020304" pitchFamily="18" charset="0"/>
                <a:ea typeface="Calibri" panose="020F0502020204030204" pitchFamily="34" charset="0"/>
              </a:rPr>
              <a:t>; </a:t>
            </a:r>
            <a:r>
              <a:rPr lang="en-IN" dirty="0" err="1">
                <a:latin typeface="Times New Roman" panose="02020603050405020304" pitchFamily="18" charset="0"/>
                <a:ea typeface="Calibri" panose="020F0502020204030204" pitchFamily="34" charset="0"/>
              </a:rPr>
              <a:t>Dipp</a:t>
            </a:r>
            <a:r>
              <a:rPr lang="en-IN" dirty="0">
                <a:latin typeface="Times New Roman" panose="02020603050405020304" pitchFamily="18" charset="0"/>
                <a:ea typeface="Calibri" panose="020F0502020204030204" pitchFamily="34" charset="0"/>
              </a:rPr>
              <a:t> = C</a:t>
            </a:r>
            <a:r>
              <a:rPr lang="en-IN" baseline="-25000" dirty="0">
                <a:latin typeface="Times New Roman" panose="02020603050405020304" pitchFamily="18" charset="0"/>
                <a:ea typeface="Calibri" panose="020F0502020204030204" pitchFamily="34" charset="0"/>
              </a:rPr>
              <a:t>6</a:t>
            </a:r>
            <a:r>
              <a:rPr lang="en-IN" dirty="0">
                <a:latin typeface="Times New Roman" panose="02020603050405020304" pitchFamily="18" charset="0"/>
                <a:ea typeface="Calibri" panose="020F0502020204030204" pitchFamily="34" charset="0"/>
              </a:rPr>
              <a:t>H</a:t>
            </a:r>
            <a:r>
              <a:rPr lang="en-IN" baseline="-25000" dirty="0">
                <a:latin typeface="Times New Roman" panose="02020603050405020304" pitchFamily="18" charset="0"/>
                <a:ea typeface="Calibri" panose="020F0502020204030204" pitchFamily="34" charset="0"/>
              </a:rPr>
              <a:t>3</a:t>
            </a:r>
            <a:r>
              <a:rPr lang="en-IN" dirty="0">
                <a:latin typeface="Times New Roman" panose="02020603050405020304" pitchFamily="18" charset="0"/>
                <a:ea typeface="Calibri" panose="020F0502020204030204" pitchFamily="34" charset="0"/>
              </a:rPr>
              <a:t>-2,6-i-Pr</a:t>
            </a:r>
            <a:r>
              <a:rPr lang="en-IN" baseline="-25000" dirty="0">
                <a:latin typeface="Times New Roman" panose="02020603050405020304" pitchFamily="18" charset="0"/>
                <a:ea typeface="Calibri" panose="020F0502020204030204" pitchFamily="34" charset="0"/>
              </a:rPr>
              <a:t>2</a:t>
            </a:r>
            <a:r>
              <a:rPr lang="en-IN" dirty="0">
                <a:latin typeface="Times New Roman" panose="02020603050405020304" pitchFamily="18" charset="0"/>
                <a:ea typeface="Calibri" panose="020F0502020204030204" pitchFamily="34" charset="0"/>
              </a:rPr>
              <a:t>).</a:t>
            </a:r>
            <a:r>
              <a:rPr lang="en-IN" baseline="30000" dirty="0">
                <a:latin typeface="Times New Roman" panose="02020603050405020304" pitchFamily="18" charset="0"/>
                <a:ea typeface="Calibri" panose="020F0502020204030204" pitchFamily="34" charset="0"/>
              </a:rPr>
              <a:t>13</a:t>
            </a:r>
            <a:r>
              <a:rPr lang="en-IN" dirty="0">
                <a:latin typeface="Times New Roman" panose="02020603050405020304" pitchFamily="18" charset="0"/>
                <a:ea typeface="Calibri" panose="020F0502020204030204" pitchFamily="34" charset="0"/>
              </a:rPr>
              <a:t> These compounds have been found to show </a:t>
            </a:r>
            <a:r>
              <a:rPr lang="en-IN" b="1" i="1" dirty="0">
                <a:latin typeface="Times New Roman" panose="02020603050405020304" pitchFamily="18" charset="0"/>
                <a:ea typeface="Calibri" panose="020F0502020204030204" pitchFamily="34" charset="0"/>
              </a:rPr>
              <a:t>trans</a:t>
            </a:r>
            <a:r>
              <a:rPr lang="en-IN" b="1" dirty="0">
                <a:latin typeface="Times New Roman" panose="02020603050405020304" pitchFamily="18" charset="0"/>
                <a:ea typeface="Calibri" panose="020F0502020204030204" pitchFamily="34" charset="0"/>
              </a:rPr>
              <a:t> bent geometry </a:t>
            </a:r>
            <a:r>
              <a:rPr lang="en-US" dirty="0">
                <a:solidFill>
                  <a:srgbClr val="000000"/>
                </a:solidFill>
                <a:latin typeface="Times New Roman" panose="02020603050405020304" pitchFamily="18" charset="0"/>
                <a:ea typeface="Times New Roman" panose="02020603050405020304" pitchFamily="18" charset="0"/>
                <a:cs typeface="REFTVA+Times-Roman"/>
              </a:rPr>
              <a:t>with varying amounts of non-bonding electron density on the </a:t>
            </a:r>
            <a:r>
              <a:rPr lang="en-US" dirty="0" err="1">
                <a:solidFill>
                  <a:srgbClr val="000000"/>
                </a:solidFill>
                <a:latin typeface="Times New Roman" panose="02020603050405020304" pitchFamily="18" charset="0"/>
                <a:ea typeface="Times New Roman" panose="02020603050405020304" pitchFamily="18" charset="0"/>
                <a:cs typeface="REFTVA+Times-Roman"/>
              </a:rPr>
              <a:t>Ge</a:t>
            </a:r>
            <a:r>
              <a:rPr lang="en-US" dirty="0">
                <a:solidFill>
                  <a:srgbClr val="000000"/>
                </a:solidFill>
                <a:latin typeface="Times New Roman" panose="02020603050405020304" pitchFamily="18" charset="0"/>
                <a:ea typeface="Times New Roman" panose="02020603050405020304" pitchFamily="18" charset="0"/>
                <a:cs typeface="REFTVA+Times-Roman"/>
              </a:rPr>
              <a:t>, </a:t>
            </a:r>
            <a:r>
              <a:rPr lang="en-US" dirty="0" err="1">
                <a:solidFill>
                  <a:srgbClr val="000000"/>
                </a:solidFill>
                <a:latin typeface="Times New Roman" panose="02020603050405020304" pitchFamily="18" charset="0"/>
                <a:ea typeface="Times New Roman" panose="02020603050405020304" pitchFamily="18" charset="0"/>
                <a:cs typeface="REFTVA+Times-Roman"/>
              </a:rPr>
              <a:t>Sn</a:t>
            </a:r>
            <a:r>
              <a:rPr lang="en-US" dirty="0">
                <a:solidFill>
                  <a:srgbClr val="000000"/>
                </a:solidFill>
                <a:latin typeface="Times New Roman" panose="02020603050405020304" pitchFamily="18" charset="0"/>
                <a:ea typeface="Times New Roman" panose="02020603050405020304" pitchFamily="18" charset="0"/>
                <a:cs typeface="REFTVA+Times-Roman"/>
              </a:rPr>
              <a:t> and </a:t>
            </a:r>
            <a:r>
              <a:rPr lang="en-US" dirty="0" err="1">
                <a:solidFill>
                  <a:srgbClr val="000000"/>
                </a:solidFill>
                <a:latin typeface="Times New Roman" panose="02020603050405020304" pitchFamily="18" charset="0"/>
                <a:ea typeface="Times New Roman" panose="02020603050405020304" pitchFamily="18" charset="0"/>
                <a:cs typeface="REFTVA+Times-Roman"/>
              </a:rPr>
              <a:t>Pb</a:t>
            </a:r>
            <a:r>
              <a:rPr lang="en-US" dirty="0">
                <a:solidFill>
                  <a:srgbClr val="000000"/>
                </a:solidFill>
                <a:latin typeface="Times New Roman" panose="02020603050405020304" pitchFamily="18" charset="0"/>
                <a:ea typeface="Times New Roman" panose="02020603050405020304" pitchFamily="18" charset="0"/>
                <a:cs typeface="REFTVA+Times-Roman"/>
              </a:rPr>
              <a:t> atoms </a:t>
            </a:r>
            <a:endParaRPr lang="en-IN" dirty="0"/>
          </a:p>
        </p:txBody>
      </p:sp>
      <p:sp>
        <p:nvSpPr>
          <p:cNvPr id="6" name="Rectangle 36"/>
          <p:cNvSpPr>
            <a:spLocks noChangeArrowheads="1"/>
          </p:cNvSpPr>
          <p:nvPr/>
        </p:nvSpPr>
        <p:spPr bwMode="auto">
          <a:xfrm>
            <a:off x="1295400" y="2328975"/>
            <a:ext cx="103048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7" name="Object 6"/>
          <p:cNvGraphicFramePr>
            <a:graphicFrameLocks noChangeAspect="1"/>
          </p:cNvGraphicFramePr>
          <p:nvPr>
            <p:extLst>
              <p:ext uri="{D42A27DB-BD31-4B8C-83A1-F6EECF244321}">
                <p14:modId xmlns:p14="http://schemas.microsoft.com/office/powerpoint/2010/main" val="2712331069"/>
              </p:ext>
            </p:extLst>
          </p:nvPr>
        </p:nvGraphicFramePr>
        <p:xfrm>
          <a:off x="2008188" y="2328863"/>
          <a:ext cx="4854575" cy="1517650"/>
        </p:xfrm>
        <a:graphic>
          <a:graphicData uri="http://schemas.openxmlformats.org/presentationml/2006/ole">
            <mc:AlternateContent xmlns:mc="http://schemas.openxmlformats.org/markup-compatibility/2006">
              <mc:Choice xmlns:v="urn:schemas-microsoft-com:vml" Requires="v">
                <p:oleObj spid="_x0000_s69676" name="CS ChemDraw Drawing" r:id="rId3" imgW="4233086" imgH="1314860" progId="ChemDraw.Document.6.0">
                  <p:embed/>
                </p:oleObj>
              </mc:Choice>
              <mc:Fallback>
                <p:oleObj name="CS ChemDraw Drawing" r:id="rId3" imgW="4233086" imgH="1314860" progId="ChemDraw.Document.6.0">
                  <p:embed/>
                  <p:pic>
                    <p:nvPicPr>
                      <p:cNvPr id="0" name="Object 35"/>
                      <p:cNvPicPr>
                        <a:picLocks noChangeAspect="1" noChangeArrowheads="1"/>
                      </p:cNvPicPr>
                      <p:nvPr/>
                    </p:nvPicPr>
                    <p:blipFill>
                      <a:blip r:embed="rId4"/>
                      <a:srcRect/>
                      <a:stretch>
                        <a:fillRect/>
                      </a:stretch>
                    </p:blipFill>
                    <p:spPr bwMode="auto">
                      <a:xfrm>
                        <a:off x="2008188" y="2328863"/>
                        <a:ext cx="4854575" cy="1517650"/>
                      </a:xfrm>
                      <a:prstGeom prst="rect">
                        <a:avLst/>
                      </a:prstGeom>
                      <a:noFill/>
                    </p:spPr>
                  </p:pic>
                </p:oleObj>
              </mc:Fallback>
            </mc:AlternateContent>
          </a:graphicData>
        </a:graphic>
      </p:graphicFrame>
      <p:sp>
        <p:nvSpPr>
          <p:cNvPr id="8" name="Rectangle 7"/>
          <p:cNvSpPr/>
          <p:nvPr/>
        </p:nvSpPr>
        <p:spPr>
          <a:xfrm>
            <a:off x="533400" y="4038600"/>
            <a:ext cx="8458200" cy="2585323"/>
          </a:xfrm>
          <a:prstGeom prst="rect">
            <a:avLst/>
          </a:prstGeom>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cs typeface="REFTVA+Times-Roman"/>
              </a:rPr>
              <a:t>The strength of the multiple bond is reduced due to the removal of electron density from the region between the two participating atoms. In fact the </a:t>
            </a:r>
            <a:r>
              <a:rPr lang="en-US" dirty="0" err="1">
                <a:solidFill>
                  <a:srgbClr val="000000"/>
                </a:solidFill>
                <a:latin typeface="Times New Roman" panose="02020603050405020304" pitchFamily="18" charset="0"/>
                <a:ea typeface="Times New Roman" panose="02020603050405020304" pitchFamily="18" charset="0"/>
                <a:cs typeface="REFTVA+Times-Roman"/>
              </a:rPr>
              <a:t>Ge</a:t>
            </a:r>
            <a:r>
              <a:rPr lang="en-US" dirty="0">
                <a:solidFill>
                  <a:srgbClr val="000000"/>
                </a:solidFill>
                <a:latin typeface="Times New Roman" panose="02020603050405020304" pitchFamily="18" charset="0"/>
                <a:ea typeface="Times New Roman" panose="02020603050405020304" pitchFamily="18" charset="0"/>
              </a:rPr>
              <a:t>–</a:t>
            </a:r>
            <a:r>
              <a:rPr lang="en-US" dirty="0" err="1">
                <a:solidFill>
                  <a:srgbClr val="000000"/>
                </a:solidFill>
                <a:latin typeface="Times New Roman" panose="02020603050405020304" pitchFamily="18" charset="0"/>
                <a:ea typeface="Times New Roman" panose="02020603050405020304" pitchFamily="18" charset="0"/>
                <a:cs typeface="REFTVA+Times-Roman"/>
              </a:rPr>
              <a:t>Ge</a:t>
            </a:r>
            <a:r>
              <a:rPr lang="en-US" dirty="0">
                <a:solidFill>
                  <a:srgbClr val="000000"/>
                </a:solidFill>
                <a:latin typeface="Times New Roman" panose="02020603050405020304" pitchFamily="18" charset="0"/>
                <a:ea typeface="Times New Roman" panose="02020603050405020304" pitchFamily="18" charset="0"/>
                <a:cs typeface="REFTVA+Times-Roman"/>
              </a:rPr>
              <a:t> distance of 2.285 </a:t>
            </a:r>
            <a:r>
              <a:rPr lang="en-US" dirty="0">
                <a:solidFill>
                  <a:srgbClr val="000000"/>
                </a:solidFill>
                <a:latin typeface="Times New Roman" panose="02020603050405020304" pitchFamily="18" charset="0"/>
                <a:ea typeface="Times New Roman" panose="02020603050405020304" pitchFamily="18" charset="0"/>
              </a:rPr>
              <a:t>Å</a:t>
            </a:r>
            <a:r>
              <a:rPr lang="en-US" dirty="0">
                <a:solidFill>
                  <a:srgbClr val="000000"/>
                </a:solidFill>
                <a:latin typeface="Times New Roman" panose="02020603050405020304" pitchFamily="18" charset="0"/>
                <a:ea typeface="Times New Roman" panose="02020603050405020304" pitchFamily="18" charset="0"/>
                <a:cs typeface="REFTVA+Times-Roman"/>
              </a:rPr>
              <a:t> of this compound is shorter than the </a:t>
            </a:r>
            <a:r>
              <a:rPr lang="en-US" dirty="0" err="1">
                <a:solidFill>
                  <a:srgbClr val="000000"/>
                </a:solidFill>
                <a:latin typeface="Times New Roman" panose="02020603050405020304" pitchFamily="18" charset="0"/>
                <a:ea typeface="Times New Roman" panose="02020603050405020304" pitchFamily="18" charset="0"/>
                <a:cs typeface="REFTVA+Times-Roman"/>
              </a:rPr>
              <a:t>Ge</a:t>
            </a:r>
            <a:r>
              <a:rPr lang="en-US" dirty="0">
                <a:solidFill>
                  <a:srgbClr val="000000"/>
                </a:solidFill>
                <a:latin typeface="Times New Roman" panose="02020603050405020304" pitchFamily="18" charset="0"/>
                <a:ea typeface="Times New Roman" panose="02020603050405020304" pitchFamily="18" charset="0"/>
              </a:rPr>
              <a:t>–</a:t>
            </a:r>
            <a:r>
              <a:rPr lang="en-US" dirty="0" err="1">
                <a:solidFill>
                  <a:srgbClr val="000000"/>
                </a:solidFill>
                <a:latin typeface="Times New Roman" panose="02020603050405020304" pitchFamily="18" charset="0"/>
                <a:ea typeface="Times New Roman" panose="02020603050405020304" pitchFamily="18" charset="0"/>
                <a:cs typeface="REFTVA+Times-Roman"/>
              </a:rPr>
              <a:t>Ge</a:t>
            </a:r>
            <a:r>
              <a:rPr lang="en-US" dirty="0">
                <a:solidFill>
                  <a:srgbClr val="000000"/>
                </a:solidFill>
                <a:latin typeface="Times New Roman" panose="02020603050405020304" pitchFamily="18" charset="0"/>
                <a:ea typeface="Times New Roman" panose="02020603050405020304" pitchFamily="18" charset="0"/>
                <a:cs typeface="REFTVA+Times-Roman"/>
              </a:rPr>
              <a:t> single bond distance (2.44 </a:t>
            </a:r>
            <a:r>
              <a:rPr lang="en-US" dirty="0">
                <a:solidFill>
                  <a:srgbClr val="000000"/>
                </a:solidFill>
                <a:latin typeface="Times New Roman" panose="02020603050405020304" pitchFamily="18" charset="0"/>
                <a:ea typeface="Times New Roman" panose="02020603050405020304" pitchFamily="18" charset="0"/>
              </a:rPr>
              <a:t>Å</a:t>
            </a:r>
            <a:r>
              <a:rPr lang="en-US" dirty="0">
                <a:solidFill>
                  <a:srgbClr val="000000"/>
                </a:solidFill>
                <a:latin typeface="Times New Roman" panose="02020603050405020304" pitchFamily="18" charset="0"/>
                <a:ea typeface="Times New Roman" panose="02020603050405020304" pitchFamily="18" charset="0"/>
                <a:cs typeface="REFTVA+Times-Roman"/>
              </a:rPr>
              <a:t>) and longer than the calculated distance of 2.197 </a:t>
            </a:r>
            <a:r>
              <a:rPr lang="en-US" dirty="0">
                <a:solidFill>
                  <a:srgbClr val="000000"/>
                </a:solidFill>
                <a:latin typeface="Times New Roman" panose="02020603050405020304" pitchFamily="18" charset="0"/>
                <a:ea typeface="Times New Roman" panose="02020603050405020304" pitchFamily="18" charset="0"/>
              </a:rPr>
              <a:t>Å</a:t>
            </a:r>
            <a:r>
              <a:rPr lang="en-US" dirty="0">
                <a:solidFill>
                  <a:srgbClr val="000000"/>
                </a:solidFill>
                <a:latin typeface="Times New Roman" panose="02020603050405020304" pitchFamily="18" charset="0"/>
                <a:ea typeface="Times New Roman" panose="02020603050405020304" pitchFamily="18" charset="0"/>
                <a:cs typeface="REFTVA+Times-Roman"/>
              </a:rPr>
              <a:t> of </a:t>
            </a:r>
            <a:r>
              <a:rPr lang="en-US" dirty="0" err="1">
                <a:solidFill>
                  <a:srgbClr val="000000"/>
                </a:solidFill>
                <a:latin typeface="Times New Roman" panose="02020603050405020304" pitchFamily="18" charset="0"/>
                <a:ea typeface="Times New Roman" panose="02020603050405020304" pitchFamily="18" charset="0"/>
                <a:cs typeface="REFTVA+Times-Roman"/>
              </a:rPr>
              <a:t>MeGe</a:t>
            </a:r>
            <a:r>
              <a:rPr lang="en-US" dirty="0" err="1">
                <a:solidFill>
                  <a:srgbClr val="000000"/>
                </a:solidFill>
                <a:latin typeface="Times New Roman" panose="02020603050405020304" pitchFamily="18" charset="0"/>
                <a:ea typeface="Times New Roman" panose="02020603050405020304" pitchFamily="18" charset="0"/>
                <a:cs typeface="REFTVA+Times-Roman"/>
                <a:sym typeface="Symbol" panose="05050102010706020507" pitchFamily="18" charset="2"/>
              </a:rPr>
              <a:t></a:t>
            </a:r>
            <a:r>
              <a:rPr lang="en-US" dirty="0" err="1">
                <a:solidFill>
                  <a:srgbClr val="000000"/>
                </a:solidFill>
                <a:latin typeface="Times New Roman" panose="02020603050405020304" pitchFamily="18" charset="0"/>
                <a:ea typeface="Times New Roman" panose="02020603050405020304" pitchFamily="18" charset="0"/>
                <a:cs typeface="REFTVA+Times-Roman"/>
              </a:rPr>
              <a:t>GeMe</a:t>
            </a:r>
            <a:r>
              <a:rPr lang="en-US" dirty="0">
                <a:solidFill>
                  <a:srgbClr val="000000"/>
                </a:solidFill>
                <a:latin typeface="Times New Roman" panose="02020603050405020304" pitchFamily="18" charset="0"/>
                <a:ea typeface="Times New Roman" panose="02020603050405020304" pitchFamily="18" charset="0"/>
                <a:cs typeface="REFTVA+Times-Roman"/>
              </a:rPr>
              <a:t>. On the other hand, the </a:t>
            </a:r>
            <a:r>
              <a:rPr lang="en-US" dirty="0" err="1">
                <a:solidFill>
                  <a:srgbClr val="000000"/>
                </a:solidFill>
                <a:latin typeface="Times New Roman" panose="02020603050405020304" pitchFamily="18" charset="0"/>
                <a:ea typeface="Times New Roman" panose="02020603050405020304" pitchFamily="18" charset="0"/>
                <a:cs typeface="REFTVA+Times-Roman"/>
              </a:rPr>
              <a:t>Pb</a:t>
            </a:r>
            <a:r>
              <a:rPr lang="en-US" dirty="0">
                <a:solidFill>
                  <a:srgbClr val="000000"/>
                </a:solidFill>
                <a:latin typeface="Times New Roman" panose="02020603050405020304" pitchFamily="18" charset="0"/>
                <a:ea typeface="Times New Roman" panose="02020603050405020304" pitchFamily="18" charset="0"/>
                <a:cs typeface="REFTVA+Times-Roman"/>
              </a:rPr>
              <a:t>–</a:t>
            </a:r>
            <a:r>
              <a:rPr lang="en-US" dirty="0" err="1">
                <a:solidFill>
                  <a:srgbClr val="000000"/>
                </a:solidFill>
                <a:latin typeface="Times New Roman" panose="02020603050405020304" pitchFamily="18" charset="0"/>
                <a:ea typeface="Times New Roman" panose="02020603050405020304" pitchFamily="18" charset="0"/>
                <a:cs typeface="REFTVA+Times-Roman"/>
              </a:rPr>
              <a:t>Pb</a:t>
            </a:r>
            <a:r>
              <a:rPr lang="en-US" dirty="0">
                <a:solidFill>
                  <a:srgbClr val="000000"/>
                </a:solidFill>
                <a:latin typeface="Times New Roman" panose="02020603050405020304" pitchFamily="18" charset="0"/>
                <a:ea typeface="Times New Roman" panose="02020603050405020304" pitchFamily="18" charset="0"/>
                <a:cs typeface="REFTVA+Times-Roman"/>
              </a:rPr>
              <a:t> bond distance is significantly longer than those found in structurally </a:t>
            </a:r>
            <a:r>
              <a:rPr lang="en-US" dirty="0" err="1">
                <a:solidFill>
                  <a:srgbClr val="000000"/>
                </a:solidFill>
                <a:latin typeface="Times New Roman" panose="02020603050405020304" pitchFamily="18" charset="0"/>
                <a:ea typeface="Times New Roman" panose="02020603050405020304" pitchFamily="18" charset="0"/>
                <a:cs typeface="REFTVA+Times-Roman"/>
              </a:rPr>
              <a:t>characterised</a:t>
            </a:r>
            <a:r>
              <a:rPr lang="en-US" dirty="0">
                <a:solidFill>
                  <a:srgbClr val="000000"/>
                </a:solidFill>
                <a:latin typeface="Times New Roman" panose="02020603050405020304" pitchFamily="18" charset="0"/>
                <a:ea typeface="Times New Roman" panose="02020603050405020304" pitchFamily="18" charset="0"/>
                <a:cs typeface="REFTVA+Times-Roman"/>
              </a:rPr>
              <a:t> single bonded </a:t>
            </a:r>
            <a:r>
              <a:rPr lang="en-US" dirty="0" err="1">
                <a:solidFill>
                  <a:srgbClr val="000000"/>
                </a:solidFill>
                <a:latin typeface="Times New Roman" panose="02020603050405020304" pitchFamily="18" charset="0"/>
                <a:ea typeface="Times New Roman" panose="02020603050405020304" pitchFamily="18" charset="0"/>
                <a:cs typeface="REFTVA+Times-Roman"/>
              </a:rPr>
              <a:t>diplumbanes</a:t>
            </a:r>
            <a:r>
              <a:rPr lang="en-US" dirty="0">
                <a:solidFill>
                  <a:srgbClr val="000000"/>
                </a:solidFill>
                <a:latin typeface="Times New Roman" panose="02020603050405020304" pitchFamily="18" charset="0"/>
                <a:ea typeface="Times New Roman" panose="02020603050405020304" pitchFamily="18" charset="0"/>
                <a:cs typeface="REFTVA+Times-Roman"/>
              </a:rPr>
              <a:t> which fall in the range 2.85–2.95 Å. However, the distance of 3.188 </a:t>
            </a:r>
            <a:r>
              <a:rPr lang="en-US" dirty="0">
                <a:solidFill>
                  <a:srgbClr val="000000"/>
                </a:solidFill>
                <a:latin typeface="Times New Roman" panose="02020603050405020304" pitchFamily="18" charset="0"/>
                <a:ea typeface="Times New Roman" panose="02020603050405020304" pitchFamily="18" charset="0"/>
              </a:rPr>
              <a:t>Å</a:t>
            </a:r>
            <a:r>
              <a:rPr lang="en-US" dirty="0">
                <a:solidFill>
                  <a:srgbClr val="000000"/>
                </a:solidFill>
                <a:latin typeface="Times New Roman" panose="02020603050405020304" pitchFamily="18" charset="0"/>
                <a:ea typeface="Times New Roman" panose="02020603050405020304" pitchFamily="18" charset="0"/>
                <a:cs typeface="REFTVA+Times-Roman"/>
              </a:rPr>
              <a:t> is significantly shorter than the interatomic distance of 3.49 Å of metallic lead. The M</a:t>
            </a:r>
            <a:r>
              <a:rPr lang="en-US" dirty="0">
                <a:solidFill>
                  <a:srgbClr val="000000"/>
                </a:solidFill>
                <a:latin typeface="Times New Roman" panose="02020603050405020304" pitchFamily="18" charset="0"/>
                <a:ea typeface="Times New Roman" panose="02020603050405020304" pitchFamily="18" charset="0"/>
              </a:rPr>
              <a:t>–</a:t>
            </a:r>
            <a:r>
              <a:rPr lang="en-US" dirty="0">
                <a:solidFill>
                  <a:srgbClr val="000000"/>
                </a:solidFill>
                <a:latin typeface="Times New Roman" panose="02020603050405020304" pitchFamily="18" charset="0"/>
                <a:ea typeface="Times New Roman" panose="02020603050405020304" pitchFamily="18" charset="0"/>
                <a:cs typeface="REFTVA+Times-Roman"/>
              </a:rPr>
              <a:t>M bonds are therefore not triple bonds but almost double bonds for </a:t>
            </a:r>
            <a:r>
              <a:rPr lang="en-US" dirty="0" err="1">
                <a:solidFill>
                  <a:srgbClr val="000000"/>
                </a:solidFill>
                <a:latin typeface="Times New Roman" panose="02020603050405020304" pitchFamily="18" charset="0"/>
                <a:ea typeface="Times New Roman" panose="02020603050405020304" pitchFamily="18" charset="0"/>
                <a:cs typeface="REFTVA+Times-Roman"/>
              </a:rPr>
              <a:t>Ge</a:t>
            </a:r>
            <a:r>
              <a:rPr lang="en-US" dirty="0">
                <a:solidFill>
                  <a:srgbClr val="000000"/>
                </a:solidFill>
                <a:latin typeface="Times New Roman" panose="02020603050405020304" pitchFamily="18" charset="0"/>
                <a:ea typeface="Times New Roman" panose="02020603050405020304" pitchFamily="18" charset="0"/>
                <a:cs typeface="REFTVA+Times-Roman"/>
              </a:rPr>
              <a:t> and </a:t>
            </a:r>
            <a:r>
              <a:rPr lang="en-US" dirty="0" err="1">
                <a:solidFill>
                  <a:srgbClr val="000000"/>
                </a:solidFill>
                <a:latin typeface="Times New Roman" panose="02020603050405020304" pitchFamily="18" charset="0"/>
                <a:ea typeface="Times New Roman" panose="02020603050405020304" pitchFamily="18" charset="0"/>
                <a:cs typeface="REFTVA+Times-Roman"/>
              </a:rPr>
              <a:t>Sn</a:t>
            </a:r>
            <a:r>
              <a:rPr lang="en-US" dirty="0">
                <a:solidFill>
                  <a:srgbClr val="000000"/>
                </a:solidFill>
                <a:latin typeface="Times New Roman" panose="02020603050405020304" pitchFamily="18" charset="0"/>
                <a:ea typeface="Times New Roman" panose="02020603050405020304" pitchFamily="18" charset="0"/>
                <a:cs typeface="REFTVA+Times-Roman"/>
              </a:rPr>
              <a:t>, and single bond for </a:t>
            </a:r>
            <a:r>
              <a:rPr lang="en-US" dirty="0" err="1">
                <a:solidFill>
                  <a:srgbClr val="000000"/>
                </a:solidFill>
                <a:latin typeface="Times New Roman" panose="02020603050405020304" pitchFamily="18" charset="0"/>
                <a:ea typeface="Times New Roman" panose="02020603050405020304" pitchFamily="18" charset="0"/>
                <a:cs typeface="REFTVA+Times-Roman"/>
              </a:rPr>
              <a:t>Pb</a:t>
            </a:r>
            <a:endParaRPr lang="en-IN" dirty="0"/>
          </a:p>
        </p:txBody>
      </p:sp>
    </p:spTree>
    <p:extLst>
      <p:ext uri="{BB962C8B-B14F-4D97-AF65-F5344CB8AC3E}">
        <p14:creationId xmlns:p14="http://schemas.microsoft.com/office/powerpoint/2010/main" val="3219918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4099942"/>
              </p:ext>
            </p:extLst>
          </p:nvPr>
        </p:nvGraphicFramePr>
        <p:xfrm>
          <a:off x="838200" y="381000"/>
          <a:ext cx="7162800" cy="1952505"/>
        </p:xfrm>
        <a:graphic>
          <a:graphicData uri="http://schemas.openxmlformats.org/drawingml/2006/table">
            <a:tbl>
              <a:tblPr firstRow="1" firstCol="1" bandRow="1">
                <a:tableStyleId>{5C22544A-7EE6-4342-B048-85BDC9FD1C3A}</a:tableStyleId>
              </a:tblPr>
              <a:tblGrid>
                <a:gridCol w="2265413"/>
                <a:gridCol w="1392187"/>
                <a:gridCol w="1447800"/>
                <a:gridCol w="2057400"/>
              </a:tblGrid>
              <a:tr h="838200">
                <a:tc>
                  <a:txBody>
                    <a:bodyPr/>
                    <a:lstStyle/>
                    <a:p>
                      <a:pPr algn="just">
                        <a:spcAft>
                          <a:spcPts val="0"/>
                        </a:spcAft>
                      </a:pPr>
                      <a:r>
                        <a:rPr lang="en-US" sz="1800" dirty="0">
                          <a:effectLst/>
                        </a:rPr>
                        <a:t>Compound </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dirty="0">
                          <a:effectLst/>
                        </a:rPr>
                        <a:t>M–M (Å)</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effectLst/>
                        </a:rPr>
                        <a:t>M–C (Å)</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effectLst/>
                        </a:rPr>
                        <a:t>M–M–C (°)</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71435">
                <a:tc>
                  <a:txBody>
                    <a:bodyPr/>
                    <a:lstStyle/>
                    <a:p>
                      <a:pPr algn="just">
                        <a:spcAft>
                          <a:spcPts val="0"/>
                        </a:spcAft>
                      </a:pPr>
                      <a:r>
                        <a:rPr lang="en-US" sz="1800">
                          <a:effectLst/>
                        </a:rPr>
                        <a:t>Ar´GeGeAr´</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dirty="0">
                          <a:effectLst/>
                        </a:rPr>
                        <a:t>2.285</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dirty="0">
                          <a:effectLst/>
                        </a:rPr>
                        <a:t>1.996</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effectLst/>
                        </a:rPr>
                        <a:t>128.67</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71435">
                <a:tc>
                  <a:txBody>
                    <a:bodyPr/>
                    <a:lstStyle/>
                    <a:p>
                      <a:pPr algn="just">
                        <a:spcAft>
                          <a:spcPts val="0"/>
                        </a:spcAft>
                      </a:pPr>
                      <a:r>
                        <a:rPr lang="en-US" sz="1800">
                          <a:effectLst/>
                        </a:rPr>
                        <a:t>Ar´SnSnAr´</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effectLst/>
                        </a:rPr>
                        <a:t>2.668</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dirty="0">
                          <a:effectLst/>
                        </a:rPr>
                        <a:t>2.191</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effectLst/>
                        </a:rPr>
                        <a:t>125.24</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71435">
                <a:tc>
                  <a:txBody>
                    <a:bodyPr/>
                    <a:lstStyle/>
                    <a:p>
                      <a:pPr algn="just">
                        <a:spcAft>
                          <a:spcPts val="0"/>
                        </a:spcAft>
                      </a:pPr>
                      <a:r>
                        <a:rPr lang="en-US" sz="1800">
                          <a:effectLst/>
                        </a:rPr>
                        <a:t>Ar*PbPbAr*</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effectLst/>
                        </a:rPr>
                        <a:t>3.188</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effectLst/>
                        </a:rPr>
                        <a:t>2.303</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dirty="0">
                          <a:effectLst/>
                        </a:rPr>
                        <a:t> 94.26</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3" name="Rectangle 2"/>
          <p:cNvSpPr/>
          <p:nvPr/>
        </p:nvSpPr>
        <p:spPr>
          <a:xfrm>
            <a:off x="228600" y="2514600"/>
            <a:ext cx="8686800" cy="1200329"/>
          </a:xfrm>
          <a:prstGeom prst="rect">
            <a:avLst/>
          </a:prstGeom>
        </p:spPr>
        <p:txBody>
          <a:bodyPr wrap="square">
            <a:spAutoFit/>
          </a:bodyPr>
          <a:lstStyle/>
          <a:p>
            <a:pPr algn="just">
              <a:spcAft>
                <a:spcPts val="0"/>
              </a:spcAft>
            </a:pPr>
            <a:r>
              <a:rPr lang="en-US" dirty="0">
                <a:latin typeface="Times New Roman" panose="02020603050405020304" pitchFamily="18" charset="0"/>
                <a:ea typeface="Times New Roman" panose="02020603050405020304" pitchFamily="18" charset="0"/>
              </a:rPr>
              <a:t>The example of a </a:t>
            </a:r>
            <a:r>
              <a:rPr lang="en-US" dirty="0" err="1">
                <a:latin typeface="Times New Roman" panose="02020603050405020304" pitchFamily="18" charset="0"/>
                <a:ea typeface="Times New Roman" panose="02020603050405020304" pitchFamily="18" charset="0"/>
              </a:rPr>
              <a:t>digermyne</a:t>
            </a:r>
            <a:r>
              <a:rPr lang="en-US" dirty="0">
                <a:latin typeface="Times New Roman" panose="02020603050405020304" pitchFamily="18" charset="0"/>
                <a:ea typeface="Times New Roman" panose="02020603050405020304" pitchFamily="18" charset="0"/>
              </a:rPr>
              <a:t> having a single bond and two lone pairs was prepared by Jones and coworkers where the </a:t>
            </a:r>
            <a:r>
              <a:rPr lang="en-US" dirty="0" err="1">
                <a:latin typeface="Times New Roman" panose="02020603050405020304" pitchFamily="18" charset="0"/>
                <a:ea typeface="Times New Roman" panose="02020603050405020304" pitchFamily="18" charset="0"/>
              </a:rPr>
              <a:t>Ge</a:t>
            </a:r>
            <a:r>
              <a:rPr lang="en-US" dirty="0">
                <a:latin typeface="Times New Roman" panose="02020603050405020304" pitchFamily="18" charset="0"/>
                <a:ea typeface="Times New Roman" panose="02020603050405020304" pitchFamily="18" charset="0"/>
              </a:rPr>
              <a:t>–</a:t>
            </a:r>
            <a:r>
              <a:rPr lang="en-US" dirty="0" err="1">
                <a:latin typeface="Times New Roman" panose="02020603050405020304" pitchFamily="18" charset="0"/>
                <a:ea typeface="Times New Roman" panose="02020603050405020304" pitchFamily="18" charset="0"/>
              </a:rPr>
              <a:t>Ge</a:t>
            </a:r>
            <a:r>
              <a:rPr lang="en-US" dirty="0">
                <a:latin typeface="Times New Roman" panose="02020603050405020304" pitchFamily="18" charset="0"/>
                <a:ea typeface="Times New Roman" panose="02020603050405020304" pitchFamily="18" charset="0"/>
              </a:rPr>
              <a:t> distance of </a:t>
            </a:r>
            <a:r>
              <a:rPr lang="en-US" b="1" dirty="0">
                <a:latin typeface="Times New Roman" panose="02020603050405020304" pitchFamily="18" charset="0"/>
                <a:ea typeface="Times New Roman" panose="02020603050405020304" pitchFamily="18" charset="0"/>
              </a:rPr>
              <a:t>2.709</a:t>
            </a:r>
            <a:r>
              <a:rPr lang="en-US" dirty="0">
                <a:latin typeface="Times New Roman" panose="02020603050405020304" pitchFamily="18" charset="0"/>
                <a:ea typeface="Times New Roman" panose="02020603050405020304" pitchFamily="18" charset="0"/>
              </a:rPr>
              <a:t> was 0.4 Å longer than other </a:t>
            </a:r>
            <a:r>
              <a:rPr lang="en-US" dirty="0" err="1">
                <a:latin typeface="Times New Roman" panose="02020603050405020304" pitchFamily="18" charset="0"/>
                <a:ea typeface="Times New Roman" panose="02020603050405020304" pitchFamily="18" charset="0"/>
              </a:rPr>
              <a:t>digermynes</a:t>
            </a:r>
            <a:r>
              <a:rPr lang="en-US" dirty="0">
                <a:latin typeface="Times New Roman" panose="02020603050405020304" pitchFamily="18" charset="0"/>
                <a:ea typeface="Times New Roman" panose="02020603050405020304" pitchFamily="18" charset="0"/>
              </a:rPr>
              <a:t> and more than the sum of two germanium covalent radii (2.44 Å</a:t>
            </a:r>
            <a:r>
              <a:rPr lang="en-US"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 molecule also undergoes addition with H</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further supporting the single bond character of the </a:t>
            </a:r>
            <a:r>
              <a:rPr lang="en-US" dirty="0" err="1">
                <a:latin typeface="Times New Roman" panose="02020603050405020304" pitchFamily="18" charset="0"/>
                <a:ea typeface="Times New Roman" panose="02020603050405020304" pitchFamily="18" charset="0"/>
              </a:rPr>
              <a:t>Ge</a:t>
            </a:r>
            <a:r>
              <a:rPr lang="en-US" dirty="0">
                <a:latin typeface="Times New Roman" panose="02020603050405020304" pitchFamily="18" charset="0"/>
                <a:ea typeface="Times New Roman" panose="02020603050405020304" pitchFamily="18" charset="0"/>
              </a:rPr>
              <a:t>–</a:t>
            </a:r>
            <a:r>
              <a:rPr lang="en-US" dirty="0" err="1">
                <a:latin typeface="Times New Roman" panose="02020603050405020304" pitchFamily="18" charset="0"/>
                <a:ea typeface="Times New Roman" panose="02020603050405020304" pitchFamily="18" charset="0"/>
              </a:rPr>
              <a:t>Ge</a:t>
            </a:r>
            <a:r>
              <a:rPr lang="en-US" dirty="0">
                <a:latin typeface="Times New Roman" panose="02020603050405020304" pitchFamily="18" charset="0"/>
                <a:ea typeface="Times New Roman" panose="02020603050405020304" pitchFamily="18" charset="0"/>
              </a:rPr>
              <a:t> bond.</a:t>
            </a:r>
            <a:endParaRPr lang="en-IN" sz="1200" dirty="0">
              <a:effectLst/>
              <a:latin typeface="Times New Roman" panose="02020603050405020304" pitchFamily="18" charset="0"/>
              <a:ea typeface="Times New Roman" panose="02020603050405020304" pitchFamily="18" charset="0"/>
            </a:endParaRPr>
          </a:p>
        </p:txBody>
      </p:sp>
      <p:sp>
        <p:nvSpPr>
          <p:cNvPr id="4" name="Rectangle 2"/>
          <p:cNvSpPr>
            <a:spLocks noChangeArrowheads="1"/>
          </p:cNvSpPr>
          <p:nvPr/>
        </p:nvSpPr>
        <p:spPr bwMode="auto">
          <a:xfrm>
            <a:off x="457199" y="4571999"/>
            <a:ext cx="98687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925891956"/>
              </p:ext>
            </p:extLst>
          </p:nvPr>
        </p:nvGraphicFramePr>
        <p:xfrm>
          <a:off x="1219200" y="4267200"/>
          <a:ext cx="6208713" cy="1600200"/>
        </p:xfrm>
        <a:graphic>
          <a:graphicData uri="http://schemas.openxmlformats.org/presentationml/2006/ole">
            <mc:AlternateContent xmlns:mc="http://schemas.openxmlformats.org/markup-compatibility/2006">
              <mc:Choice xmlns:v="urn:schemas-microsoft-com:vml" Requires="v">
                <p:oleObj spid="_x0000_s73737" name="CS ChemDraw Drawing" r:id="rId3" imgW="4655361" imgH="1206539" progId="ChemDraw.Document.6.0">
                  <p:embed/>
                </p:oleObj>
              </mc:Choice>
              <mc:Fallback>
                <p:oleObj name="CS ChemDraw Drawing" r:id="rId3" imgW="4655361" imgH="1206539" progId="ChemDraw.Document.6.0">
                  <p:embed/>
                  <p:pic>
                    <p:nvPicPr>
                      <p:cNvPr id="0" name="Object 1"/>
                      <p:cNvPicPr>
                        <a:picLocks noChangeAspect="1" noChangeArrowheads="1"/>
                      </p:cNvPicPr>
                      <p:nvPr/>
                    </p:nvPicPr>
                    <p:blipFill>
                      <a:blip r:embed="rId4"/>
                      <a:srcRect/>
                      <a:stretch>
                        <a:fillRect/>
                      </a:stretch>
                    </p:blipFill>
                    <p:spPr bwMode="auto">
                      <a:xfrm>
                        <a:off x="1219200" y="4267200"/>
                        <a:ext cx="6208713" cy="1600200"/>
                      </a:xfrm>
                      <a:prstGeom prst="rect">
                        <a:avLst/>
                      </a:prstGeom>
                      <a:noFill/>
                    </p:spPr>
                  </p:pic>
                </p:oleObj>
              </mc:Fallback>
            </mc:AlternateContent>
          </a:graphicData>
        </a:graphic>
      </p:graphicFrame>
    </p:spTree>
    <p:extLst>
      <p:ext uri="{BB962C8B-B14F-4D97-AF65-F5344CB8AC3E}">
        <p14:creationId xmlns:p14="http://schemas.microsoft.com/office/powerpoint/2010/main" val="369042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9746" name="Object 2"/>
          <p:cNvGraphicFramePr>
            <a:graphicFrameLocks noChangeAspect="1"/>
          </p:cNvGraphicFramePr>
          <p:nvPr/>
        </p:nvGraphicFramePr>
        <p:xfrm>
          <a:off x="1143000" y="2895600"/>
          <a:ext cx="6808662" cy="2057400"/>
        </p:xfrm>
        <a:graphic>
          <a:graphicData uri="http://schemas.openxmlformats.org/presentationml/2006/ole">
            <mc:AlternateContent xmlns:mc="http://schemas.openxmlformats.org/markup-compatibility/2006">
              <mc:Choice xmlns:v="urn:schemas-microsoft-com:vml" Requires="v">
                <p:oleObj spid="_x0000_s22636" name="CS ChemDraw Drawing" r:id="rId3" imgW="4378061" imgH="1319303" progId="ChemDraw.Document.6.0">
                  <p:embed/>
                </p:oleObj>
              </mc:Choice>
              <mc:Fallback>
                <p:oleObj name="CS ChemDraw Drawing" r:id="rId3" imgW="4378061" imgH="1319303"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895600"/>
                        <a:ext cx="6808662"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9749" name="Picture 5" descr="http://www.nature.com/nchem/journal/v4/n5/images_article/nchem.1305-f3.jpg"/>
          <p:cNvPicPr>
            <a:picLocks noChangeAspect="1" noChangeArrowheads="1"/>
          </p:cNvPicPr>
          <p:nvPr/>
        </p:nvPicPr>
        <p:blipFill>
          <a:blip r:embed="rId5"/>
          <a:srcRect l="32000" r="30667"/>
          <a:stretch>
            <a:fillRect/>
          </a:stretch>
        </p:blipFill>
        <p:spPr bwMode="auto">
          <a:xfrm>
            <a:off x="6781800" y="228600"/>
            <a:ext cx="2133600" cy="2895601"/>
          </a:xfrm>
          <a:prstGeom prst="rect">
            <a:avLst/>
          </a:prstGeom>
          <a:noFill/>
        </p:spPr>
      </p:pic>
      <p:pic>
        <p:nvPicPr>
          <p:cNvPr id="159751" name="Picture 7" descr="http://www.chem-station.com/en/wp-content/uploads/2013/12/tamao.jpg"/>
          <p:cNvPicPr>
            <a:picLocks noChangeAspect="1" noChangeArrowheads="1"/>
          </p:cNvPicPr>
          <p:nvPr/>
        </p:nvPicPr>
        <p:blipFill>
          <a:blip r:embed="rId6"/>
          <a:srcRect l="29353" r="15393" b="26695"/>
          <a:stretch>
            <a:fillRect/>
          </a:stretch>
        </p:blipFill>
        <p:spPr bwMode="auto">
          <a:xfrm>
            <a:off x="228600" y="304800"/>
            <a:ext cx="2438400" cy="1905000"/>
          </a:xfrm>
          <a:prstGeom prst="rect">
            <a:avLst/>
          </a:prstGeom>
          <a:noFill/>
        </p:spPr>
      </p:pic>
      <p:sp>
        <p:nvSpPr>
          <p:cNvPr id="7" name="TextBox 6"/>
          <p:cNvSpPr txBox="1"/>
          <p:nvPr/>
        </p:nvSpPr>
        <p:spPr>
          <a:xfrm>
            <a:off x="3733800" y="838200"/>
            <a:ext cx="914400" cy="461665"/>
          </a:xfrm>
          <a:prstGeom prst="rect">
            <a:avLst/>
          </a:prstGeom>
          <a:noFill/>
        </p:spPr>
        <p:txBody>
          <a:bodyPr wrap="square" rtlCol="0">
            <a:spAutoFit/>
          </a:bodyPr>
          <a:lstStyle/>
          <a:p>
            <a:r>
              <a:rPr lang="en-US" sz="2400" b="1" dirty="0" smtClean="0"/>
              <a:t>2012</a:t>
            </a:r>
            <a:endParaRPr lang="en-US" sz="2400" b="1" dirty="0"/>
          </a:p>
        </p:txBody>
      </p:sp>
      <p:sp>
        <p:nvSpPr>
          <p:cNvPr id="8" name="TextBox 7"/>
          <p:cNvSpPr txBox="1"/>
          <p:nvPr/>
        </p:nvSpPr>
        <p:spPr>
          <a:xfrm>
            <a:off x="457200" y="2209800"/>
            <a:ext cx="2057400" cy="369332"/>
          </a:xfrm>
          <a:prstGeom prst="rect">
            <a:avLst/>
          </a:prstGeom>
          <a:noFill/>
        </p:spPr>
        <p:txBody>
          <a:bodyPr wrap="square" rtlCol="0">
            <a:spAutoFit/>
          </a:bodyPr>
          <a:lstStyle/>
          <a:p>
            <a:pPr algn="ctr"/>
            <a:r>
              <a:rPr lang="en-US" b="1" dirty="0" smtClean="0">
                <a:solidFill>
                  <a:srgbClr val="000000"/>
                </a:solidFill>
                <a:latin typeface="Arial" pitchFamily="34" charset="0"/>
                <a:ea typeface="Times New Roman" pitchFamily="18" charset="0"/>
                <a:cs typeface="Arial" pitchFamily="34" charset="0"/>
              </a:rPr>
              <a:t>K </a:t>
            </a:r>
            <a:r>
              <a:rPr lang="en-US" b="1" dirty="0" err="1" smtClean="0">
                <a:solidFill>
                  <a:srgbClr val="000000"/>
                </a:solidFill>
                <a:latin typeface="Arial" pitchFamily="34" charset="0"/>
                <a:ea typeface="Times New Roman" pitchFamily="18" charset="0"/>
                <a:cs typeface="Arial" pitchFamily="34" charset="0"/>
              </a:rPr>
              <a:t>Tamao</a:t>
            </a:r>
            <a:r>
              <a:rPr lang="en-US" b="1" dirty="0" smtClean="0">
                <a:solidFill>
                  <a:srgbClr val="000000"/>
                </a:solidFill>
                <a:latin typeface="Arial" pitchFamily="34" charset="0"/>
                <a:ea typeface="Times New Roman" pitchFamily="18" charset="0"/>
                <a:cs typeface="Arial" pitchFamily="34" charset="0"/>
              </a:rPr>
              <a:t> </a:t>
            </a:r>
            <a:endParaRPr lang="en-US" dirty="0"/>
          </a:p>
        </p:txBody>
      </p:sp>
      <p:sp>
        <p:nvSpPr>
          <p:cNvPr id="9" name="Rectangle 8"/>
          <p:cNvSpPr/>
          <p:nvPr/>
        </p:nvSpPr>
        <p:spPr>
          <a:xfrm>
            <a:off x="533400" y="5132293"/>
            <a:ext cx="8229600" cy="1323439"/>
          </a:xfrm>
          <a:prstGeom prst="rect">
            <a:avLst/>
          </a:prstGeom>
        </p:spPr>
        <p:txBody>
          <a:bodyPr wrap="square">
            <a:spAutoFit/>
          </a:bodyPr>
          <a:lstStyle/>
          <a:p>
            <a:r>
              <a:rPr lang="en-US" sz="2000" b="1" dirty="0" smtClean="0"/>
              <a:t>The first isolation and characterization of a stable </a:t>
            </a:r>
            <a:r>
              <a:rPr lang="en-US" sz="2000" b="1" dirty="0" err="1" smtClean="0"/>
              <a:t>monomeric</a:t>
            </a:r>
            <a:r>
              <a:rPr lang="en-US" sz="2000" b="1" dirty="0" smtClean="0"/>
              <a:t> germanium </a:t>
            </a:r>
            <a:r>
              <a:rPr lang="en-US" sz="2000" b="1" dirty="0" err="1" smtClean="0"/>
              <a:t>ketone</a:t>
            </a:r>
            <a:r>
              <a:rPr lang="en-US" sz="2000" b="1" dirty="0" smtClean="0"/>
              <a:t> analogue (</a:t>
            </a:r>
            <a:r>
              <a:rPr lang="en-US" sz="2000" b="1" dirty="0" err="1" smtClean="0"/>
              <a:t>Eind</a:t>
            </a:r>
            <a:r>
              <a:rPr lang="en-US" sz="2000" b="1" dirty="0" smtClean="0"/>
              <a:t>)</a:t>
            </a:r>
            <a:r>
              <a:rPr lang="en-US" sz="2000" b="1" baseline="-25000" dirty="0" smtClean="0"/>
              <a:t>2</a:t>
            </a:r>
            <a:r>
              <a:rPr lang="en-US" sz="2000" b="1" dirty="0" smtClean="0"/>
              <a:t>Ge=O (</a:t>
            </a:r>
            <a:r>
              <a:rPr lang="en-US" sz="2000" b="1" dirty="0" err="1" smtClean="0"/>
              <a:t>Eind</a:t>
            </a:r>
            <a:r>
              <a:rPr lang="en-US" sz="2000" b="1" dirty="0" smtClean="0"/>
              <a:t> = 1,1,3,3,5,5,7,7-octaethyl-s- hydrindacen-4-yl) having a planar </a:t>
            </a:r>
            <a:r>
              <a:rPr lang="en-US" sz="2000" b="1" dirty="0" err="1" smtClean="0"/>
              <a:t>tricordinate</a:t>
            </a:r>
            <a:r>
              <a:rPr lang="en-US" sz="2000" b="1" dirty="0" smtClean="0"/>
              <a:t> germanium was achieved by K. </a:t>
            </a:r>
            <a:r>
              <a:rPr lang="en-US" sz="2000" b="1" dirty="0" err="1" smtClean="0"/>
              <a:t>Tamao</a:t>
            </a:r>
            <a:r>
              <a:rPr lang="en-US" sz="2000" b="1" dirty="0" smtClean="0"/>
              <a:t> and coworkers in 2012</a:t>
            </a:r>
            <a:endParaRPr lang="en-US" sz="2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05" name="Object 1"/>
          <p:cNvGraphicFramePr>
            <a:graphicFrameLocks noChangeAspect="1"/>
          </p:cNvGraphicFramePr>
          <p:nvPr/>
        </p:nvGraphicFramePr>
        <p:xfrm>
          <a:off x="1752600" y="457200"/>
          <a:ext cx="6096000" cy="1950720"/>
        </p:xfrm>
        <a:graphic>
          <a:graphicData uri="http://schemas.openxmlformats.org/presentationml/2006/ole">
            <mc:AlternateContent xmlns:mc="http://schemas.openxmlformats.org/markup-compatibility/2006">
              <mc:Choice xmlns:v="urn:schemas-microsoft-com:vml" Requires="v">
                <p:oleObj spid="_x0000_s21718" name="CS ChemDraw Drawing" r:id="rId3" imgW="5242252" imgH="1678987" progId="ChemDraw.Document.6.0">
                  <p:embed/>
                </p:oleObj>
              </mc:Choice>
              <mc:Fallback>
                <p:oleObj name="CS ChemDraw Drawing" r:id="rId3" imgW="5242252" imgH="1678987"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57200"/>
                        <a:ext cx="6096000" cy="1950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07" name="Object 3"/>
          <p:cNvGraphicFramePr>
            <a:graphicFrameLocks noChangeAspect="1"/>
          </p:cNvGraphicFramePr>
          <p:nvPr/>
        </p:nvGraphicFramePr>
        <p:xfrm>
          <a:off x="1404359" y="4191000"/>
          <a:ext cx="6297182" cy="2495550"/>
        </p:xfrm>
        <a:graphic>
          <a:graphicData uri="http://schemas.openxmlformats.org/presentationml/2006/ole">
            <mc:AlternateContent xmlns:mc="http://schemas.openxmlformats.org/markup-compatibility/2006">
              <mc:Choice xmlns:v="urn:schemas-microsoft-com:vml" Requires="v">
                <p:oleObj spid="_x0000_s21719" name="CS ChemDraw Drawing" r:id="rId5" imgW="5147772" imgH="2041778" progId="ChemDraw.Document.6.0">
                  <p:embed/>
                </p:oleObj>
              </mc:Choice>
              <mc:Fallback>
                <p:oleObj name="CS ChemDraw Drawing" r:id="rId5" imgW="5147772" imgH="2041778"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4359" y="4191000"/>
                        <a:ext cx="6297182" cy="249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9" name="Rectangle 5"/>
          <p:cNvSpPr>
            <a:spLocks noChangeArrowheads="1"/>
          </p:cNvSpPr>
          <p:nvPr/>
        </p:nvSpPr>
        <p:spPr bwMode="auto">
          <a:xfrm>
            <a:off x="304800" y="2362200"/>
            <a:ext cx="8610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double bond length is 1.645 Å which is  6% shorter than the typical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single bond length of </a:t>
            </a:r>
            <a: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t>1.76 Å</a:t>
            </a:r>
            <a:r>
              <a:rPr kumimoji="0" lang="en-US" b="0" i="0" u="none" strike="noStrike" cap="none" normalizeH="0" smtClean="0">
                <a:ln>
                  <a:noFill/>
                </a:ln>
                <a:solidFill>
                  <a:schemeClr val="tx1"/>
                </a:solidFill>
                <a:effectLst/>
                <a:latin typeface="Arial" pitchFamily="34" charset="0"/>
                <a:ea typeface="Times New Roman" pitchFamily="18" charset="0"/>
                <a:cs typeface="Arial" pitchFamily="34" charset="0"/>
              </a:rPr>
              <a:t> (B.O 1.252)</a:t>
            </a:r>
            <a:r>
              <a:rPr kumimoji="0" lang="en-US"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Computational studies and chemical  reactions suggest that this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is highly polarized with contribution from  a charge separated form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Eind</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Ge</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as well. The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stretching frequency was observed at 916 cm</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the infra red spectrum. This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germanone</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exhibits unique reactivity which is not shown by ordinary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ketones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600199"/>
            <a:ext cx="99011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3" name="Object 2"/>
          <p:cNvGraphicFramePr>
            <a:graphicFrameLocks noChangeAspect="1"/>
          </p:cNvGraphicFramePr>
          <p:nvPr>
            <p:extLst>
              <p:ext uri="{D42A27DB-BD31-4B8C-83A1-F6EECF244321}">
                <p14:modId xmlns:p14="http://schemas.microsoft.com/office/powerpoint/2010/main" val="373659556"/>
              </p:ext>
            </p:extLst>
          </p:nvPr>
        </p:nvGraphicFramePr>
        <p:xfrm>
          <a:off x="153879" y="1805648"/>
          <a:ext cx="8455242" cy="1783397"/>
        </p:xfrm>
        <a:graphic>
          <a:graphicData uri="http://schemas.openxmlformats.org/presentationml/2006/ole">
            <mc:AlternateContent xmlns:mc="http://schemas.openxmlformats.org/markup-compatibility/2006">
              <mc:Choice xmlns:v="urn:schemas-microsoft-com:vml" Requires="v">
                <p:oleObj spid="_x0000_s51307" name="CS ChemDraw Drawing" r:id="rId3" imgW="5548293" imgH="1165743" progId="ChemDraw.Document.6.0">
                  <p:embed/>
                </p:oleObj>
              </mc:Choice>
              <mc:Fallback>
                <p:oleObj name="CS ChemDraw Drawing" r:id="rId3" imgW="5548293" imgH="1165743" progId="ChemDraw.Document.6.0">
                  <p:embed/>
                  <p:pic>
                    <p:nvPicPr>
                      <p:cNvPr id="0" name="Object 1"/>
                      <p:cNvPicPr>
                        <a:picLocks noChangeAspect="1" noChangeArrowheads="1"/>
                      </p:cNvPicPr>
                      <p:nvPr/>
                    </p:nvPicPr>
                    <p:blipFill>
                      <a:blip r:embed="rId4"/>
                      <a:srcRect/>
                      <a:stretch>
                        <a:fillRect/>
                      </a:stretch>
                    </p:blipFill>
                    <p:spPr bwMode="auto">
                      <a:xfrm>
                        <a:off x="153879" y="1805648"/>
                        <a:ext cx="8455242" cy="1783397"/>
                      </a:xfrm>
                      <a:prstGeom prst="rect">
                        <a:avLst/>
                      </a:prstGeom>
                      <a:noFill/>
                    </p:spPr>
                  </p:pic>
                </p:oleObj>
              </mc:Fallback>
            </mc:AlternateContent>
          </a:graphicData>
        </a:graphic>
      </p:graphicFrame>
      <p:sp>
        <p:nvSpPr>
          <p:cNvPr id="4" name="TextBox 3"/>
          <p:cNvSpPr txBox="1"/>
          <p:nvPr/>
        </p:nvSpPr>
        <p:spPr>
          <a:xfrm>
            <a:off x="914400" y="646092"/>
            <a:ext cx="6934200" cy="523220"/>
          </a:xfrm>
          <a:prstGeom prst="rect">
            <a:avLst/>
          </a:prstGeom>
          <a:noFill/>
        </p:spPr>
        <p:txBody>
          <a:bodyPr wrap="square" rtlCol="0">
            <a:spAutoFit/>
          </a:bodyPr>
          <a:lstStyle/>
          <a:p>
            <a:r>
              <a:rPr lang="en-IN" sz="2800" dirty="0" smtClean="0"/>
              <a:t>First metal complex of the </a:t>
            </a:r>
            <a:r>
              <a:rPr lang="en-IN" sz="2800" dirty="0" err="1" smtClean="0"/>
              <a:t>Ge</a:t>
            </a:r>
            <a:r>
              <a:rPr lang="en-IN" sz="2800" dirty="0" smtClean="0"/>
              <a:t>=O double bond</a:t>
            </a:r>
            <a:endParaRPr lang="en-IN" sz="2800" dirty="0"/>
          </a:p>
        </p:txBody>
      </p:sp>
      <p:sp>
        <p:nvSpPr>
          <p:cNvPr id="5" name="TextBox 4"/>
          <p:cNvSpPr txBox="1"/>
          <p:nvPr/>
        </p:nvSpPr>
        <p:spPr>
          <a:xfrm>
            <a:off x="1725612" y="4648200"/>
            <a:ext cx="5943600" cy="369332"/>
          </a:xfrm>
          <a:prstGeom prst="rect">
            <a:avLst/>
          </a:prstGeom>
          <a:noFill/>
        </p:spPr>
        <p:txBody>
          <a:bodyPr wrap="square" rtlCol="0">
            <a:spAutoFit/>
          </a:bodyPr>
          <a:lstStyle/>
          <a:p>
            <a:r>
              <a:rPr lang="en-IN" dirty="0" smtClean="0"/>
              <a:t>S. </a:t>
            </a:r>
            <a:r>
              <a:rPr lang="en-IN" dirty="0" err="1" smtClean="0"/>
              <a:t>Nagendran</a:t>
            </a:r>
            <a:r>
              <a:rPr lang="en-IN" dirty="0" smtClean="0"/>
              <a:t> et al.,  </a:t>
            </a:r>
            <a:r>
              <a:rPr lang="en-IN" i="1" dirty="0" err="1" smtClean="0"/>
              <a:t>Angew</a:t>
            </a:r>
            <a:r>
              <a:rPr lang="en-IN" i="1" dirty="0" smtClean="0"/>
              <a:t>. Chem. Int. Ed</a:t>
            </a:r>
            <a:r>
              <a:rPr lang="en-IN" dirty="0" smtClean="0"/>
              <a:t>., 2016, 128, 7873</a:t>
            </a:r>
            <a:endParaRPr lang="en-IN" dirty="0"/>
          </a:p>
        </p:txBody>
      </p:sp>
    </p:spTree>
    <p:extLst>
      <p:ext uri="{BB962C8B-B14F-4D97-AF65-F5344CB8AC3E}">
        <p14:creationId xmlns:p14="http://schemas.microsoft.com/office/powerpoint/2010/main" val="4052489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04800"/>
            <a:ext cx="4262705" cy="369332"/>
          </a:xfrm>
          <a:prstGeom prst="rect">
            <a:avLst/>
          </a:prstGeom>
        </p:spPr>
        <p:txBody>
          <a:bodyPr wrap="none">
            <a:spAutoFit/>
          </a:bodyPr>
          <a:lstStyle/>
          <a:p>
            <a:r>
              <a:rPr lang="en-IN" b="1" dirty="0">
                <a:latin typeface="Times New Roman" panose="02020603050405020304" pitchFamily="18" charset="0"/>
              </a:rPr>
              <a:t>Stable germanium analogue of </a:t>
            </a:r>
            <a:r>
              <a:rPr lang="en-IN" b="1" dirty="0" err="1">
                <a:latin typeface="Times New Roman" panose="02020603050405020304" pitchFamily="18" charset="0"/>
              </a:rPr>
              <a:t>vinylidene</a:t>
            </a:r>
            <a:endParaRPr lang="en-IN" dirty="0"/>
          </a:p>
        </p:txBody>
      </p:sp>
      <p:sp>
        <p:nvSpPr>
          <p:cNvPr id="3" name="Rectangle 2"/>
          <p:cNvSpPr/>
          <p:nvPr/>
        </p:nvSpPr>
        <p:spPr>
          <a:xfrm>
            <a:off x="228600" y="687102"/>
            <a:ext cx="8534400" cy="2308324"/>
          </a:xfrm>
          <a:prstGeom prst="rect">
            <a:avLst/>
          </a:prstGeom>
        </p:spPr>
        <p:txBody>
          <a:bodyPr wrap="square">
            <a:spAutoFit/>
          </a:bodyPr>
          <a:lstStyle/>
          <a:p>
            <a:pPr algn="just"/>
            <a:r>
              <a:rPr lang="en-IN" dirty="0" err="1">
                <a:latin typeface="Times New Roman" panose="02020603050405020304" pitchFamily="18" charset="0"/>
              </a:rPr>
              <a:t>Vinylidene</a:t>
            </a:r>
            <a:r>
              <a:rPr lang="en-IN" dirty="0">
                <a:latin typeface="Times New Roman" panose="02020603050405020304" pitchFamily="18" charset="0"/>
              </a:rPr>
              <a:t> (CH</a:t>
            </a:r>
            <a:r>
              <a:rPr lang="en-IN" sz="1050" dirty="0">
                <a:latin typeface="Times New Roman" panose="02020603050405020304" pitchFamily="18" charset="0"/>
              </a:rPr>
              <a:t>2</a:t>
            </a:r>
            <a:r>
              <a:rPr lang="en-IN" dirty="0">
                <a:latin typeface="Times New Roman" panose="02020603050405020304" pitchFamily="18" charset="0"/>
              </a:rPr>
              <a:t>=C) or ‘</a:t>
            </a:r>
            <a:r>
              <a:rPr lang="en-IN" dirty="0" err="1">
                <a:latin typeface="Times New Roman" panose="02020603050405020304" pitchFamily="18" charset="0"/>
              </a:rPr>
              <a:t>methylidene</a:t>
            </a:r>
            <a:r>
              <a:rPr lang="en-IN" dirty="0">
                <a:latin typeface="Times New Roman" panose="02020603050405020304" pitchFamily="18" charset="0"/>
              </a:rPr>
              <a:t> </a:t>
            </a:r>
            <a:r>
              <a:rPr lang="en-IN" dirty="0" err="1">
                <a:latin typeface="Times New Roman" panose="02020603050405020304" pitchFamily="18" charset="0"/>
              </a:rPr>
              <a:t>carbene</a:t>
            </a:r>
            <a:r>
              <a:rPr lang="en-IN" dirty="0">
                <a:latin typeface="Times New Roman" panose="02020603050405020304" pitchFamily="18" charset="0"/>
              </a:rPr>
              <a:t>’ is an isomer of acetylene but has only </a:t>
            </a:r>
            <a:r>
              <a:rPr lang="en-IN" dirty="0" smtClean="0">
                <a:latin typeface="Times New Roman" panose="02020603050405020304" pitchFamily="18" charset="0"/>
              </a:rPr>
              <a:t>been observed </a:t>
            </a:r>
            <a:r>
              <a:rPr lang="en-IN" dirty="0">
                <a:latin typeface="Times New Roman" panose="02020603050405020304" pitchFamily="18" charset="0"/>
              </a:rPr>
              <a:t>transiently and has a very short life time close to </a:t>
            </a:r>
            <a:r>
              <a:rPr lang="en-IN" dirty="0" smtClean="0">
                <a:latin typeface="Times New Roman" panose="02020603050405020304" pitchFamily="18" charset="0"/>
              </a:rPr>
              <a:t>10</a:t>
            </a:r>
            <a:r>
              <a:rPr lang="en-IN" sz="1050" baseline="30000" dirty="0" smtClean="0">
                <a:latin typeface="Times New Roman" panose="02020603050405020304" pitchFamily="18" charset="0"/>
              </a:rPr>
              <a:t>-10</a:t>
            </a:r>
            <a:r>
              <a:rPr lang="en-IN" sz="1050" dirty="0" smtClean="0">
                <a:latin typeface="Times New Roman" panose="02020603050405020304" pitchFamily="18" charset="0"/>
              </a:rPr>
              <a:t> </a:t>
            </a:r>
            <a:r>
              <a:rPr lang="en-IN" dirty="0">
                <a:latin typeface="Times New Roman" panose="02020603050405020304" pitchFamily="18" charset="0"/>
              </a:rPr>
              <a:t>seconds. It has only been </a:t>
            </a:r>
            <a:r>
              <a:rPr lang="en-IN" dirty="0" smtClean="0">
                <a:latin typeface="Times New Roman" panose="02020603050405020304" pitchFamily="18" charset="0"/>
              </a:rPr>
              <a:t>known to </a:t>
            </a:r>
            <a:r>
              <a:rPr lang="en-IN" dirty="0">
                <a:latin typeface="Times New Roman" panose="02020603050405020304" pitchFamily="18" charset="0"/>
              </a:rPr>
              <a:t>exist as a transient species under high vacuum and/or high temperature conditions.</a:t>
            </a:r>
          </a:p>
          <a:p>
            <a:pPr algn="just"/>
            <a:r>
              <a:rPr lang="en-IN" dirty="0" err="1">
                <a:latin typeface="Times New Roman" panose="02020603050405020304" pitchFamily="18" charset="0"/>
              </a:rPr>
              <a:t>Difluorovinylidene</a:t>
            </a:r>
            <a:r>
              <a:rPr lang="en-IN" dirty="0">
                <a:latin typeface="Times New Roman" panose="02020603050405020304" pitchFamily="18" charset="0"/>
              </a:rPr>
              <a:t>, CF</a:t>
            </a:r>
            <a:r>
              <a:rPr lang="en-IN" sz="1050" dirty="0">
                <a:latin typeface="Times New Roman" panose="02020603050405020304" pitchFamily="18" charset="0"/>
              </a:rPr>
              <a:t>2</a:t>
            </a:r>
            <a:r>
              <a:rPr lang="en-IN" dirty="0">
                <a:latin typeface="Times New Roman" panose="02020603050405020304" pitchFamily="18" charset="0"/>
              </a:rPr>
              <a:t>=C, the </a:t>
            </a:r>
            <a:r>
              <a:rPr lang="en-IN" dirty="0" err="1">
                <a:latin typeface="Times New Roman" panose="02020603050405020304" pitchFamily="18" charset="0"/>
              </a:rPr>
              <a:t>fluoro</a:t>
            </a:r>
            <a:r>
              <a:rPr lang="en-IN" dirty="0">
                <a:latin typeface="Times New Roman" panose="02020603050405020304" pitchFamily="18" charset="0"/>
              </a:rPr>
              <a:t> analogue of </a:t>
            </a:r>
            <a:r>
              <a:rPr lang="en-IN" dirty="0" err="1">
                <a:latin typeface="Times New Roman" panose="02020603050405020304" pitchFamily="18" charset="0"/>
              </a:rPr>
              <a:t>vinylidene</a:t>
            </a:r>
            <a:r>
              <a:rPr lang="en-IN" dirty="0">
                <a:latin typeface="Times New Roman" panose="02020603050405020304" pitchFamily="18" charset="0"/>
              </a:rPr>
              <a:t> is slightly more stable and </a:t>
            </a:r>
            <a:r>
              <a:rPr lang="en-IN" dirty="0" err="1" smtClean="0">
                <a:latin typeface="Times New Roman" panose="02020603050405020304" pitchFamily="18" charset="0"/>
              </a:rPr>
              <a:t>hasbeen</a:t>
            </a:r>
            <a:r>
              <a:rPr lang="en-IN" dirty="0" smtClean="0">
                <a:latin typeface="Times New Roman" panose="02020603050405020304" pitchFamily="18" charset="0"/>
              </a:rPr>
              <a:t> </a:t>
            </a:r>
            <a:r>
              <a:rPr lang="en-IN" dirty="0">
                <a:latin typeface="Times New Roman" panose="02020603050405020304" pitchFamily="18" charset="0"/>
              </a:rPr>
              <a:t>generated and investigated </a:t>
            </a:r>
            <a:r>
              <a:rPr lang="en-IN" dirty="0" err="1">
                <a:latin typeface="Times New Roman" panose="02020603050405020304" pitchFamily="18" charset="0"/>
              </a:rPr>
              <a:t>spectroscopically</a:t>
            </a:r>
            <a:r>
              <a:rPr lang="en-IN" dirty="0">
                <a:latin typeface="Times New Roman" panose="02020603050405020304" pitchFamily="18" charset="0"/>
              </a:rPr>
              <a:t> at 15K in an argon matrix. Free </a:t>
            </a:r>
            <a:r>
              <a:rPr lang="en-IN" dirty="0" err="1" smtClean="0">
                <a:latin typeface="Times New Roman" panose="02020603050405020304" pitchFamily="18" charset="0"/>
              </a:rPr>
              <a:t>vinylidenes</a:t>
            </a:r>
            <a:r>
              <a:rPr lang="en-IN" dirty="0" smtClean="0">
                <a:latin typeface="Times New Roman" panose="02020603050405020304" pitchFamily="18" charset="0"/>
              </a:rPr>
              <a:t> that </a:t>
            </a:r>
            <a:r>
              <a:rPr lang="en-IN" dirty="0">
                <a:latin typeface="Times New Roman" panose="02020603050405020304" pitchFamily="18" charset="0"/>
              </a:rPr>
              <a:t>are stable at room temperature were not known till the discovery of a germanium </a:t>
            </a:r>
            <a:r>
              <a:rPr lang="en-IN" dirty="0" smtClean="0">
                <a:latin typeface="Times New Roman" panose="02020603050405020304" pitchFamily="18" charset="0"/>
              </a:rPr>
              <a:t>based </a:t>
            </a:r>
            <a:r>
              <a:rPr lang="en-IN" dirty="0" err="1" smtClean="0">
                <a:latin typeface="Times New Roman" panose="02020603050405020304" pitchFamily="18" charset="0"/>
              </a:rPr>
              <a:t>vinylidene</a:t>
            </a:r>
            <a:r>
              <a:rPr lang="en-IN" dirty="0" smtClean="0">
                <a:latin typeface="Times New Roman" panose="02020603050405020304" pitchFamily="18" charset="0"/>
              </a:rPr>
              <a:t> </a:t>
            </a:r>
            <a:r>
              <a:rPr lang="en-IN" dirty="0">
                <a:latin typeface="Times New Roman" panose="02020603050405020304" pitchFamily="18" charset="0"/>
              </a:rPr>
              <a:t>which was prepared by A. </a:t>
            </a:r>
            <a:r>
              <a:rPr lang="en-IN" dirty="0" err="1">
                <a:latin typeface="Times New Roman" panose="02020603050405020304" pitchFamily="18" charset="0"/>
              </a:rPr>
              <a:t>Rit</a:t>
            </a:r>
            <a:r>
              <a:rPr lang="en-IN" dirty="0">
                <a:latin typeface="Times New Roman" panose="02020603050405020304" pitchFamily="18" charset="0"/>
              </a:rPr>
              <a:t> et al. in 2016.</a:t>
            </a:r>
            <a:endParaRPr lang="en-IN" dirty="0"/>
          </a:p>
        </p:txBody>
      </p:sp>
      <p:sp>
        <p:nvSpPr>
          <p:cNvPr id="4" name="Rectangle 2"/>
          <p:cNvSpPr>
            <a:spLocks noChangeArrowheads="1"/>
          </p:cNvSpPr>
          <p:nvPr/>
        </p:nvSpPr>
        <p:spPr bwMode="auto">
          <a:xfrm>
            <a:off x="685800" y="3428999"/>
            <a:ext cx="97062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2239668404"/>
              </p:ext>
            </p:extLst>
          </p:nvPr>
        </p:nvGraphicFramePr>
        <p:xfrm>
          <a:off x="685800" y="2948731"/>
          <a:ext cx="7534656" cy="914400"/>
        </p:xfrm>
        <a:graphic>
          <a:graphicData uri="http://schemas.openxmlformats.org/presentationml/2006/ole">
            <mc:AlternateContent xmlns:mc="http://schemas.openxmlformats.org/markup-compatibility/2006">
              <mc:Choice xmlns:v="urn:schemas-microsoft-com:vml" Requires="v">
                <p:oleObj spid="_x0000_s70682" name="CS ChemDraw Drawing" r:id="rId3" imgW="5882261" imgH="714170" progId="ChemDraw.Document.6.0">
                  <p:embed/>
                </p:oleObj>
              </mc:Choice>
              <mc:Fallback>
                <p:oleObj name="CS ChemDraw Drawing" r:id="rId3" imgW="5882261" imgH="71417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48731"/>
                        <a:ext cx="7534656" cy="914400"/>
                      </a:xfrm>
                      <a:prstGeom prst="rect">
                        <a:avLst/>
                      </a:prstGeom>
                      <a:noFill/>
                    </p:spPr>
                  </p:pic>
                </p:oleObj>
              </mc:Fallback>
            </mc:AlternateContent>
          </a:graphicData>
        </a:graphic>
      </p:graphicFrame>
      <p:sp>
        <p:nvSpPr>
          <p:cNvPr id="6" name="Rectangle 5"/>
          <p:cNvSpPr/>
          <p:nvPr/>
        </p:nvSpPr>
        <p:spPr>
          <a:xfrm>
            <a:off x="228600" y="4114800"/>
            <a:ext cx="8534400" cy="2585323"/>
          </a:xfrm>
          <a:prstGeom prst="rect">
            <a:avLst/>
          </a:prstGeom>
        </p:spPr>
        <p:txBody>
          <a:bodyPr wrap="square">
            <a:spAutoFit/>
          </a:bodyPr>
          <a:lstStyle/>
          <a:p>
            <a:pPr algn="just">
              <a:spcAft>
                <a:spcPts val="0"/>
              </a:spcAft>
            </a:pPr>
            <a:r>
              <a:rPr lang="en-US" dirty="0">
                <a:latin typeface="Times New Roman" panose="02020603050405020304" pitchFamily="18" charset="0"/>
                <a:ea typeface="Times New Roman" panose="02020603050405020304" pitchFamily="18" charset="0"/>
              </a:rPr>
              <a:t>The reaction of the NHC </a:t>
            </a:r>
            <a:r>
              <a:rPr lang="en-US" dirty="0" err="1">
                <a:latin typeface="Times New Roman" panose="02020603050405020304" pitchFamily="18" charset="0"/>
                <a:ea typeface="Times New Roman" panose="02020603050405020304" pitchFamily="18" charset="0"/>
              </a:rPr>
              <a:t>stabilised</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boryl</a:t>
            </a:r>
            <a:r>
              <a:rPr lang="en-US" dirty="0">
                <a:latin typeface="Times New Roman" panose="02020603050405020304" pitchFamily="18" charset="0"/>
                <a:ea typeface="Times New Roman" panose="02020603050405020304" pitchFamily="18" charset="0"/>
              </a:rPr>
              <a:t>)germanium(II) chloride (I</a:t>
            </a:r>
            <a:r>
              <a:rPr lang="en-US" baseline="30000" dirty="0">
                <a:latin typeface="Times New Roman" panose="02020603050405020304" pitchFamily="18" charset="0"/>
                <a:ea typeface="Times New Roman" panose="02020603050405020304" pitchFamily="18" charset="0"/>
              </a:rPr>
              <a:t>Pr</a:t>
            </a:r>
            <a:r>
              <a:rPr lang="en-US" baseline="-25000" dirty="0">
                <a:latin typeface="Times New Roman" panose="02020603050405020304" pitchFamily="18" charset="0"/>
                <a:ea typeface="Times New Roman" panose="02020603050405020304" pitchFamily="18" charset="0"/>
              </a:rPr>
              <a:t>2</a:t>
            </a:r>
            <a:r>
              <a:rPr lang="en-US" baseline="30000" dirty="0">
                <a:latin typeface="Times New Roman" panose="02020603050405020304" pitchFamily="18" charset="0"/>
                <a:ea typeface="Times New Roman" panose="02020603050405020304" pitchFamily="18" charset="0"/>
              </a:rPr>
              <a:t>Me</a:t>
            </a:r>
            <a:r>
              <a:rPr lang="en-US" baseline="-25000" dirty="0">
                <a:latin typeface="Times New Roman" panose="02020603050405020304" pitchFamily="18" charset="0"/>
                <a:ea typeface="Times New Roman" panose="02020603050405020304" pitchFamily="18" charset="0"/>
              </a:rPr>
              <a:t>2</a:t>
            </a:r>
            <a:r>
              <a:rPr lang="en-US" baseline="30000" dirty="0">
                <a:latin typeface="Times New Roman" panose="02020603050405020304" pitchFamily="18" charset="0"/>
                <a:ea typeface="Times New Roman" panose="02020603050405020304" pitchFamily="18" charset="0"/>
              </a:rPr>
              <a:t>)</a:t>
            </a:r>
            <a:r>
              <a:rPr lang="en-US" dirty="0" err="1">
                <a:latin typeface="Times New Roman" panose="02020603050405020304" pitchFamily="18" charset="0"/>
                <a:ea typeface="Times New Roman" panose="02020603050405020304" pitchFamily="18" charset="0"/>
              </a:rPr>
              <a:t>GeCl</a:t>
            </a:r>
            <a:r>
              <a:rPr lang="en-US" dirty="0">
                <a:latin typeface="Times New Roman" panose="02020603050405020304" pitchFamily="18" charset="0"/>
                <a:ea typeface="Times New Roman" panose="02020603050405020304" pitchFamily="18" charset="0"/>
              </a:rPr>
              <a:t>[B(</a:t>
            </a:r>
            <a:r>
              <a:rPr lang="en-US" dirty="0" err="1">
                <a:latin typeface="Times New Roman" panose="02020603050405020304" pitchFamily="18" charset="0"/>
                <a:ea typeface="Times New Roman" panose="02020603050405020304" pitchFamily="18" charset="0"/>
              </a:rPr>
              <a:t>NDippCH</a:t>
            </a:r>
            <a:r>
              <a:rPr lang="en-US" dirty="0">
                <a:latin typeface="Times New Roman" panose="02020603050405020304" pitchFamily="18" charset="0"/>
                <a:ea typeface="Times New Roman" panose="02020603050405020304" pitchFamily="18" charset="0"/>
              </a:rPr>
              <a:t>)</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with potassium metal or KC</a:t>
            </a:r>
            <a:r>
              <a:rPr lang="en-US" baseline="-25000" dirty="0">
                <a:latin typeface="Times New Roman" panose="02020603050405020304" pitchFamily="18" charset="0"/>
                <a:ea typeface="Times New Roman" panose="02020603050405020304" pitchFamily="18" charset="0"/>
              </a:rPr>
              <a:t>8</a:t>
            </a:r>
            <a:r>
              <a:rPr lang="en-US" dirty="0">
                <a:latin typeface="Times New Roman" panose="02020603050405020304" pitchFamily="18" charset="0"/>
                <a:ea typeface="Times New Roman" panose="02020603050405020304" pitchFamily="18" charset="0"/>
              </a:rPr>
              <a:t> was found to result in a highly reduced formally </a:t>
            </a:r>
            <a:r>
              <a:rPr lang="en-US" dirty="0" err="1">
                <a:latin typeface="Times New Roman" panose="02020603050405020304" pitchFamily="18" charset="0"/>
                <a:ea typeface="Times New Roman" panose="02020603050405020304" pitchFamily="18" charset="0"/>
              </a:rPr>
              <a:t>Ge</a:t>
            </a:r>
            <a:r>
              <a:rPr lang="en-US" dirty="0">
                <a:latin typeface="Times New Roman" panose="02020603050405020304" pitchFamily="18" charset="0"/>
                <a:ea typeface="Times New Roman" panose="02020603050405020304" pitchFamily="18" charset="0"/>
              </a:rPr>
              <a:t>(0) complex K</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a:t>
            </a:r>
            <a:r>
              <a:rPr lang="en-US" dirty="0" err="1">
                <a:latin typeface="Times New Roman" panose="02020603050405020304" pitchFamily="18" charset="0"/>
                <a:ea typeface="Times New Roman" panose="02020603050405020304" pitchFamily="18" charset="0"/>
              </a:rPr>
              <a:t>HCDippN</a:t>
            </a:r>
            <a:r>
              <a:rPr lang="en-US" dirty="0">
                <a:latin typeface="Times New Roman" panose="02020603050405020304" pitchFamily="18" charset="0"/>
                <a:ea typeface="Times New Roman" panose="02020603050405020304" pitchFamily="18" charset="0"/>
              </a:rPr>
              <a:t>)</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B]</a:t>
            </a:r>
            <a:r>
              <a:rPr lang="en-US" dirty="0" err="1">
                <a:latin typeface="Times New Roman" panose="02020603050405020304" pitchFamily="18" charset="0"/>
                <a:ea typeface="Times New Roman" panose="02020603050405020304" pitchFamily="18" charset="0"/>
              </a:rPr>
              <a:t>GeGe</a:t>
            </a:r>
            <a:r>
              <a:rPr lang="en-US" dirty="0">
                <a:latin typeface="Times New Roman" panose="02020603050405020304" pitchFamily="18" charset="0"/>
                <a:ea typeface="Times New Roman" panose="02020603050405020304" pitchFamily="18" charset="0"/>
              </a:rPr>
              <a:t>[B(</a:t>
            </a:r>
            <a:r>
              <a:rPr lang="en-US" dirty="0" err="1">
                <a:latin typeface="Times New Roman" panose="02020603050405020304" pitchFamily="18" charset="0"/>
                <a:ea typeface="Times New Roman" panose="02020603050405020304" pitchFamily="18" charset="0"/>
              </a:rPr>
              <a:t>NDippCH</a:t>
            </a:r>
            <a:r>
              <a:rPr lang="en-US" dirty="0">
                <a:latin typeface="Times New Roman" panose="02020603050405020304" pitchFamily="18" charset="0"/>
                <a:ea typeface="Times New Roman" panose="02020603050405020304" pitchFamily="18" charset="0"/>
              </a:rPr>
              <a:t>)</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with a formal </a:t>
            </a:r>
            <a:r>
              <a:rPr lang="en-US" dirty="0" err="1">
                <a:latin typeface="Times New Roman" panose="02020603050405020304" pitchFamily="18" charset="0"/>
                <a:ea typeface="Times New Roman" panose="02020603050405020304" pitchFamily="18" charset="0"/>
              </a:rPr>
              <a:t>Ge</a:t>
            </a:r>
            <a:r>
              <a:rPr lang="en-US" dirty="0">
                <a:latin typeface="Times New Roman" panose="02020603050405020304" pitchFamily="18" charset="0"/>
                <a:ea typeface="Times New Roman" panose="02020603050405020304" pitchFamily="18" charset="0"/>
              </a:rPr>
              <a:t>=</a:t>
            </a:r>
            <a:r>
              <a:rPr lang="en-US" dirty="0" err="1">
                <a:latin typeface="Times New Roman" panose="02020603050405020304" pitchFamily="18" charset="0"/>
                <a:ea typeface="Times New Roman" panose="02020603050405020304" pitchFamily="18" charset="0"/>
              </a:rPr>
              <a:t>Ge</a:t>
            </a:r>
            <a:r>
              <a:rPr lang="en-US" dirty="0">
                <a:latin typeface="Times New Roman" panose="02020603050405020304" pitchFamily="18" charset="0"/>
                <a:ea typeface="Times New Roman" panose="02020603050405020304" pitchFamily="18" charset="0"/>
              </a:rPr>
              <a:t> double bond (2.312 Å). The reaction of this compound with one-electron oxidants such as (Cp</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Fe)[BAr</a:t>
            </a:r>
            <a:r>
              <a:rPr lang="en-US" baseline="30000" dirty="0">
                <a:latin typeface="Times New Roman" panose="02020603050405020304" pitchFamily="18" charset="0"/>
                <a:ea typeface="Times New Roman" panose="02020603050405020304" pitchFamily="18" charset="0"/>
              </a:rPr>
              <a:t>f</a:t>
            </a:r>
            <a:r>
              <a:rPr lang="en-US" baseline="-25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or Ph</a:t>
            </a:r>
            <a:r>
              <a:rPr lang="en-US" baseline="-25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C[B(C</a:t>
            </a:r>
            <a:r>
              <a:rPr lang="en-US" baseline="-25000" dirty="0">
                <a:latin typeface="Times New Roman" panose="02020603050405020304" pitchFamily="18" charset="0"/>
                <a:ea typeface="Times New Roman" panose="02020603050405020304" pitchFamily="18" charset="0"/>
              </a:rPr>
              <a:t>6</a:t>
            </a:r>
            <a:r>
              <a:rPr lang="en-US" dirty="0">
                <a:latin typeface="Times New Roman" panose="02020603050405020304" pitchFamily="18" charset="0"/>
                <a:ea typeface="Times New Roman" panose="02020603050405020304" pitchFamily="18" charset="0"/>
              </a:rPr>
              <a:t>F</a:t>
            </a:r>
            <a:r>
              <a:rPr lang="en-US" baseline="-25000" dirty="0">
                <a:latin typeface="Times New Roman" panose="02020603050405020304" pitchFamily="18" charset="0"/>
                <a:ea typeface="Times New Roman" panose="02020603050405020304" pitchFamily="18" charset="0"/>
              </a:rPr>
              <a:t>5</a:t>
            </a:r>
            <a:r>
              <a:rPr lang="en-US" dirty="0">
                <a:latin typeface="Times New Roman" panose="02020603050405020304" pitchFamily="18" charset="0"/>
                <a:ea typeface="Times New Roman" panose="02020603050405020304" pitchFamily="18" charset="0"/>
              </a:rPr>
              <a:t>)</a:t>
            </a:r>
            <a:r>
              <a:rPr lang="en-US" baseline="-25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resulted in a 1,2 </a:t>
            </a:r>
            <a:r>
              <a:rPr lang="en-US" dirty="0" err="1">
                <a:latin typeface="Times New Roman" panose="02020603050405020304" pitchFamily="18" charset="0"/>
                <a:ea typeface="Times New Roman" panose="02020603050405020304" pitchFamily="18" charset="0"/>
              </a:rPr>
              <a:t>boryl</a:t>
            </a:r>
            <a:r>
              <a:rPr lang="en-US" dirty="0">
                <a:latin typeface="Times New Roman" panose="02020603050405020304" pitchFamily="18" charset="0"/>
                <a:ea typeface="Times New Roman" panose="02020603050405020304" pitchFamily="18" charset="0"/>
              </a:rPr>
              <a:t> migration yielding the </a:t>
            </a:r>
            <a:r>
              <a:rPr lang="en-US" dirty="0" err="1">
                <a:latin typeface="Times New Roman" panose="02020603050405020304" pitchFamily="18" charset="0"/>
                <a:ea typeface="Times New Roman" panose="02020603050405020304" pitchFamily="18" charset="0"/>
              </a:rPr>
              <a:t>vinylidene</a:t>
            </a:r>
            <a:r>
              <a:rPr lang="en-US" dirty="0">
                <a:latin typeface="Times New Roman" panose="02020603050405020304" pitchFamily="18" charset="0"/>
                <a:ea typeface="Times New Roman" panose="02020603050405020304" pitchFamily="18" charset="0"/>
              </a:rPr>
              <a:t> compound [(</a:t>
            </a:r>
            <a:r>
              <a:rPr lang="en-US" dirty="0" err="1">
                <a:latin typeface="Times New Roman" panose="02020603050405020304" pitchFamily="18" charset="0"/>
                <a:ea typeface="Times New Roman" panose="02020603050405020304" pitchFamily="18" charset="0"/>
              </a:rPr>
              <a:t>HCDippN</a:t>
            </a:r>
            <a:r>
              <a:rPr lang="en-US" dirty="0">
                <a:latin typeface="Times New Roman" panose="02020603050405020304" pitchFamily="18" charset="0"/>
                <a:ea typeface="Times New Roman" panose="02020603050405020304" pitchFamily="18" charset="0"/>
              </a:rPr>
              <a:t>)</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B]</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Ge=</a:t>
            </a:r>
            <a:r>
              <a:rPr lang="en-US" dirty="0" err="1">
                <a:latin typeface="Times New Roman" panose="02020603050405020304" pitchFamily="18" charset="0"/>
                <a:ea typeface="Times New Roman" panose="02020603050405020304" pitchFamily="18" charset="0"/>
              </a:rPr>
              <a:t>Ge</a:t>
            </a:r>
            <a:r>
              <a:rPr lang="en-US" dirty="0">
                <a:latin typeface="Times New Roman" panose="02020603050405020304" pitchFamily="18" charset="0"/>
                <a:ea typeface="Times New Roman" panose="02020603050405020304" pitchFamily="18" charset="0"/>
              </a:rPr>
              <a:t> as a crystalline solid which was structurally </a:t>
            </a:r>
            <a:r>
              <a:rPr lang="en-US" dirty="0" err="1">
                <a:latin typeface="Times New Roman" panose="02020603050405020304" pitchFamily="18" charset="0"/>
                <a:ea typeface="Times New Roman" panose="02020603050405020304" pitchFamily="18" charset="0"/>
              </a:rPr>
              <a:t>characterised</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Ge</a:t>
            </a:r>
            <a:r>
              <a:rPr lang="en-US" dirty="0">
                <a:latin typeface="Times New Roman" panose="02020603050405020304" pitchFamily="18" charset="0"/>
                <a:ea typeface="Times New Roman" panose="02020603050405020304" pitchFamily="18" charset="0"/>
              </a:rPr>
              <a:t>=</a:t>
            </a:r>
            <a:r>
              <a:rPr lang="en-US" dirty="0" err="1">
                <a:latin typeface="Times New Roman" panose="02020603050405020304" pitchFamily="18" charset="0"/>
                <a:ea typeface="Times New Roman" panose="02020603050405020304" pitchFamily="18" charset="0"/>
              </a:rPr>
              <a:t>Ge</a:t>
            </a:r>
            <a:r>
              <a:rPr lang="en-US" dirty="0">
                <a:latin typeface="Times New Roman" panose="02020603050405020304" pitchFamily="18" charset="0"/>
                <a:ea typeface="Times New Roman" panose="02020603050405020304" pitchFamily="18" charset="0"/>
              </a:rPr>
              <a:t> double bond (2.312 Å)]. This novel </a:t>
            </a:r>
            <a:r>
              <a:rPr lang="en-US" dirty="0" err="1">
                <a:latin typeface="Times New Roman" panose="02020603050405020304" pitchFamily="18" charset="0"/>
                <a:ea typeface="Times New Roman" panose="02020603050405020304" pitchFamily="18" charset="0"/>
              </a:rPr>
              <a:t>vinylidene</a:t>
            </a:r>
            <a:r>
              <a:rPr lang="en-US" dirty="0">
                <a:latin typeface="Times New Roman" panose="02020603050405020304" pitchFamily="18" charset="0"/>
                <a:ea typeface="Times New Roman" panose="02020603050405020304" pitchFamily="18" charset="0"/>
              </a:rPr>
              <a:t> has been found to convert to a </a:t>
            </a:r>
            <a:r>
              <a:rPr lang="en-US" dirty="0" err="1">
                <a:latin typeface="Times New Roman" panose="02020603050405020304" pitchFamily="18" charset="0"/>
                <a:ea typeface="Times New Roman" panose="02020603050405020304" pitchFamily="18" charset="0"/>
              </a:rPr>
              <a:t>diboryl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digermane</a:t>
            </a:r>
            <a:r>
              <a:rPr lang="en-US" dirty="0">
                <a:latin typeface="Times New Roman" panose="02020603050405020304" pitchFamily="18" charset="0"/>
                <a:ea typeface="Times New Roman" panose="02020603050405020304" pitchFamily="18" charset="0"/>
              </a:rPr>
              <a:t> by the uptake of two equivalents of </a:t>
            </a:r>
            <a:r>
              <a:rPr lang="en-US" dirty="0" err="1">
                <a:latin typeface="Times New Roman" panose="02020603050405020304" pitchFamily="18" charset="0"/>
                <a:ea typeface="Times New Roman" panose="02020603050405020304" pitchFamily="18" charset="0"/>
              </a:rPr>
              <a:t>dihydrogen</a:t>
            </a:r>
            <a:r>
              <a:rPr lang="en-US" dirty="0">
                <a:latin typeface="Times New Roman" panose="02020603050405020304" pitchFamily="18" charset="0"/>
                <a:ea typeface="Times New Roman" panose="02020603050405020304" pitchFamily="18" charset="0"/>
              </a:rPr>
              <a:t> after a 1,2-boryl shift.</a:t>
            </a:r>
            <a:endParaRPr lang="en-IN"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1461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304799"/>
            <a:ext cx="13341988" cy="5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3" name="Object 2"/>
          <p:cNvGraphicFramePr>
            <a:graphicFrameLocks noChangeAspect="1"/>
          </p:cNvGraphicFramePr>
          <p:nvPr>
            <p:extLst>
              <p:ext uri="{D42A27DB-BD31-4B8C-83A1-F6EECF244321}">
                <p14:modId xmlns:p14="http://schemas.microsoft.com/office/powerpoint/2010/main" val="2597286368"/>
              </p:ext>
            </p:extLst>
          </p:nvPr>
        </p:nvGraphicFramePr>
        <p:xfrm>
          <a:off x="506506" y="1143000"/>
          <a:ext cx="7899158" cy="4419600"/>
        </p:xfrm>
        <a:graphic>
          <a:graphicData uri="http://schemas.openxmlformats.org/presentationml/2006/ole">
            <mc:AlternateContent xmlns:mc="http://schemas.openxmlformats.org/markup-compatibility/2006">
              <mc:Choice xmlns:v="urn:schemas-microsoft-com:vml" Requires="v">
                <p:oleObj spid="_x0000_s71706" name="CS ChemDraw Drawing" r:id="rId3" imgW="6458603" imgH="3611646" progId="ChemDraw.Document.6.0">
                  <p:embed/>
                </p:oleObj>
              </mc:Choice>
              <mc:Fallback>
                <p:oleObj name="CS ChemDraw Drawing" r:id="rId3" imgW="6458603" imgH="3611646"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06" y="1143000"/>
                        <a:ext cx="7899158" cy="4419600"/>
                      </a:xfrm>
                      <a:prstGeom prst="rect">
                        <a:avLst/>
                      </a:prstGeom>
                      <a:noFill/>
                    </p:spPr>
                  </p:pic>
                </p:oleObj>
              </mc:Fallback>
            </mc:AlternateContent>
          </a:graphicData>
        </a:graphic>
      </p:graphicFrame>
      <p:sp>
        <p:nvSpPr>
          <p:cNvPr id="4" name="TextBox 3"/>
          <p:cNvSpPr txBox="1"/>
          <p:nvPr/>
        </p:nvSpPr>
        <p:spPr>
          <a:xfrm>
            <a:off x="2819400" y="304799"/>
            <a:ext cx="4800600" cy="369332"/>
          </a:xfrm>
          <a:prstGeom prst="rect">
            <a:avLst/>
          </a:prstGeom>
          <a:noFill/>
        </p:spPr>
        <p:txBody>
          <a:bodyPr wrap="square" rtlCol="0">
            <a:spAutoFit/>
          </a:bodyPr>
          <a:lstStyle/>
          <a:p>
            <a:r>
              <a:rPr lang="en-IN" b="1" dirty="0" smtClean="0"/>
              <a:t>Germanium </a:t>
            </a:r>
            <a:r>
              <a:rPr lang="en-IN" b="1" dirty="0" err="1" smtClean="0"/>
              <a:t>vinylidene</a:t>
            </a:r>
            <a:r>
              <a:rPr lang="en-IN" b="1" dirty="0" smtClean="0"/>
              <a:t> synthesis and reaction</a:t>
            </a:r>
            <a:endParaRPr lang="en-IN" b="1" dirty="0"/>
          </a:p>
        </p:txBody>
      </p:sp>
    </p:spTree>
    <p:extLst>
      <p:ext uri="{BB962C8B-B14F-4D97-AF65-F5344CB8AC3E}">
        <p14:creationId xmlns:p14="http://schemas.microsoft.com/office/powerpoint/2010/main" val="1927672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228600"/>
            <a:ext cx="1143000" cy="381000"/>
          </a:xfrm>
          <a:prstGeom prst="rect">
            <a:avLst/>
          </a:prstGeom>
          <a:noFill/>
        </p:spPr>
        <p:txBody>
          <a:bodyPr wrap="square" rtlCol="0">
            <a:spAutoFit/>
          </a:bodyPr>
          <a:lstStyle/>
          <a:p>
            <a:r>
              <a:rPr lang="en-US" dirty="0" smtClean="0"/>
              <a:t>3000 BC</a:t>
            </a:r>
            <a:endParaRPr lang="en-US" dirty="0"/>
          </a:p>
        </p:txBody>
      </p:sp>
      <p:sp>
        <p:nvSpPr>
          <p:cNvPr id="34817" name="Rectangle 1"/>
          <p:cNvSpPr>
            <a:spLocks noChangeArrowheads="1"/>
          </p:cNvSpPr>
          <p:nvPr/>
        </p:nvSpPr>
        <p:spPr bwMode="auto">
          <a:xfrm>
            <a:off x="149230" y="6019800"/>
            <a:ext cx="8994770" cy="646331"/>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Bronze, an alloy of tin and copper was the first alloy to be used around 3000 BC.</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After 600 BC pure metallic tin was produced.</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pic>
        <p:nvPicPr>
          <p:cNvPr id="34819" name="Picture 3" descr="http://www.ime.gr/chronos/02/images/bronze.gif"/>
          <p:cNvPicPr>
            <a:picLocks noChangeAspect="1" noChangeArrowheads="1"/>
          </p:cNvPicPr>
          <p:nvPr/>
        </p:nvPicPr>
        <p:blipFill>
          <a:blip r:embed="rId2"/>
          <a:srcRect/>
          <a:stretch>
            <a:fillRect/>
          </a:stretch>
        </p:blipFill>
        <p:spPr bwMode="auto">
          <a:xfrm>
            <a:off x="4362769" y="646138"/>
            <a:ext cx="990600" cy="954062"/>
          </a:xfrm>
          <a:prstGeom prst="rect">
            <a:avLst/>
          </a:prstGeom>
          <a:noFill/>
        </p:spPr>
      </p:pic>
      <p:pic>
        <p:nvPicPr>
          <p:cNvPr id="34821" name="Picture 5" descr="http://baidun.com/wp-content/uploads/2013/03/56_415b1.jpg"/>
          <p:cNvPicPr>
            <a:picLocks noChangeAspect="1" noChangeArrowheads="1"/>
          </p:cNvPicPr>
          <p:nvPr/>
        </p:nvPicPr>
        <p:blipFill>
          <a:blip r:embed="rId3"/>
          <a:srcRect/>
          <a:stretch>
            <a:fillRect/>
          </a:stretch>
        </p:blipFill>
        <p:spPr bwMode="auto">
          <a:xfrm>
            <a:off x="457200" y="685800"/>
            <a:ext cx="3438166" cy="2286381"/>
          </a:xfrm>
          <a:prstGeom prst="rect">
            <a:avLst/>
          </a:prstGeom>
          <a:noFill/>
        </p:spPr>
      </p:pic>
      <p:sp>
        <p:nvSpPr>
          <p:cNvPr id="9" name="TextBox 8"/>
          <p:cNvSpPr txBox="1"/>
          <p:nvPr/>
        </p:nvSpPr>
        <p:spPr>
          <a:xfrm>
            <a:off x="381000" y="3048000"/>
            <a:ext cx="3733800" cy="307777"/>
          </a:xfrm>
          <a:prstGeom prst="rect">
            <a:avLst/>
          </a:prstGeom>
          <a:noFill/>
        </p:spPr>
        <p:txBody>
          <a:bodyPr wrap="square" rtlCol="0">
            <a:spAutoFit/>
          </a:bodyPr>
          <a:lstStyle/>
          <a:p>
            <a:pPr algn="ctr"/>
            <a:r>
              <a:rPr lang="en-US" sz="1400" b="1" dirty="0" smtClean="0"/>
              <a:t>Zebu Bull </a:t>
            </a:r>
            <a:r>
              <a:rPr lang="en-US" sz="1400" dirty="0" smtClean="0"/>
              <a:t>from Mohenjo-Daro and Harappa</a:t>
            </a:r>
            <a:endParaRPr lang="en-US" sz="1400" dirty="0"/>
          </a:p>
        </p:txBody>
      </p:sp>
      <p:pic>
        <p:nvPicPr>
          <p:cNvPr id="34825" name="Picture 9" descr="http://upload.wikimedia.org/wikipedia/commons/thumb/3/36/Candlestick_made_of_Tin_by_Royal_Selangor.JPG/1280px-Candlestick_made_of_Tin_by_Royal_Selangor.JPG"/>
          <p:cNvPicPr>
            <a:picLocks noChangeAspect="1" noChangeArrowheads="1"/>
          </p:cNvPicPr>
          <p:nvPr/>
        </p:nvPicPr>
        <p:blipFill>
          <a:blip r:embed="rId4" cstate="print"/>
          <a:srcRect/>
          <a:stretch>
            <a:fillRect/>
          </a:stretch>
        </p:blipFill>
        <p:spPr bwMode="auto">
          <a:xfrm>
            <a:off x="5859352" y="3595208"/>
            <a:ext cx="2911696" cy="2044011"/>
          </a:xfrm>
          <a:prstGeom prst="rect">
            <a:avLst/>
          </a:prstGeom>
          <a:noFill/>
        </p:spPr>
      </p:pic>
      <p:sp>
        <p:nvSpPr>
          <p:cNvPr id="12" name="TextBox 11"/>
          <p:cNvSpPr txBox="1"/>
          <p:nvPr/>
        </p:nvSpPr>
        <p:spPr>
          <a:xfrm>
            <a:off x="5943600" y="5715000"/>
            <a:ext cx="2209800" cy="369332"/>
          </a:xfrm>
          <a:prstGeom prst="rect">
            <a:avLst/>
          </a:prstGeom>
          <a:noFill/>
        </p:spPr>
        <p:txBody>
          <a:bodyPr wrap="square" rtlCol="0">
            <a:spAutoFit/>
          </a:bodyPr>
          <a:lstStyle/>
          <a:p>
            <a:r>
              <a:rPr lang="en-US" dirty="0" smtClean="0"/>
              <a:t>Pure tin candlestick</a:t>
            </a:r>
            <a:endParaRPr lang="en-US" dirty="0"/>
          </a:p>
        </p:txBody>
      </p:sp>
      <p:sp>
        <p:nvSpPr>
          <p:cNvPr id="11" name="TextBox 10"/>
          <p:cNvSpPr txBox="1"/>
          <p:nvPr/>
        </p:nvSpPr>
        <p:spPr>
          <a:xfrm>
            <a:off x="7290070" y="533400"/>
            <a:ext cx="1445455" cy="1815882"/>
          </a:xfrm>
          <a:prstGeom prst="rect">
            <a:avLst/>
          </a:prstGeom>
          <a:noFill/>
        </p:spPr>
        <p:txBody>
          <a:bodyPr wrap="square" rtlCol="0">
            <a:spAutoFit/>
          </a:bodyPr>
          <a:lstStyle/>
          <a:p>
            <a:r>
              <a:rPr lang="en-US" sz="1600" b="1" dirty="0" smtClean="0"/>
              <a:t>Dancing Girl</a:t>
            </a:r>
            <a:r>
              <a:rPr lang="en-US" sz="1600" dirty="0" smtClean="0"/>
              <a:t>  </a:t>
            </a:r>
          </a:p>
          <a:p>
            <a:r>
              <a:rPr lang="en-US" sz="1600" dirty="0" smtClean="0"/>
              <a:t> a bronze statuette dating around 2500 BC, from the </a:t>
            </a:r>
            <a:r>
              <a:rPr lang="en-US" sz="1600" dirty="0" err="1" smtClean="0"/>
              <a:t>Mohenjo-daro</a:t>
            </a:r>
            <a:r>
              <a:rPr lang="en-US" sz="1600" dirty="0" smtClean="0"/>
              <a:t> site </a:t>
            </a:r>
            <a:endParaRPr lang="en-US" sz="1600" dirty="0"/>
          </a:p>
        </p:txBody>
      </p:sp>
      <p:pic>
        <p:nvPicPr>
          <p:cNvPr id="52226" name="Picture 2" descr="http://members.bib-arch.org/bswb_graphics/BSAO/08/02/BSAO080204122L.jpg"/>
          <p:cNvPicPr>
            <a:picLocks noChangeAspect="1" noChangeArrowheads="1"/>
          </p:cNvPicPr>
          <p:nvPr/>
        </p:nvPicPr>
        <p:blipFill>
          <a:blip r:embed="rId5"/>
          <a:srcRect/>
          <a:stretch>
            <a:fillRect/>
          </a:stretch>
        </p:blipFill>
        <p:spPr bwMode="auto">
          <a:xfrm>
            <a:off x="5791200" y="304800"/>
            <a:ext cx="1524000" cy="3142268"/>
          </a:xfrm>
          <a:prstGeom prst="rect">
            <a:avLst/>
          </a:prstGeom>
          <a:noFill/>
        </p:spPr>
      </p:pic>
      <p:pic>
        <p:nvPicPr>
          <p:cNvPr id="72706" name="Picture 2" descr="Image result for priest king harapp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2775" y="1752600"/>
            <a:ext cx="1228856" cy="18665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54681" y="3719459"/>
            <a:ext cx="1403136" cy="523220"/>
          </a:xfrm>
          <a:prstGeom prst="rect">
            <a:avLst/>
          </a:prstGeom>
          <a:noFill/>
        </p:spPr>
        <p:txBody>
          <a:bodyPr wrap="square" rtlCol="0">
            <a:spAutoFit/>
          </a:bodyPr>
          <a:lstStyle/>
          <a:p>
            <a:r>
              <a:rPr lang="en-IN" sz="1400" b="1" dirty="0" smtClean="0"/>
              <a:t>Priest king</a:t>
            </a:r>
          </a:p>
          <a:p>
            <a:r>
              <a:rPr lang="en-IN" sz="1400" dirty="0" err="1" smtClean="0"/>
              <a:t>Mohanjo-daro</a:t>
            </a:r>
            <a:endParaRPr lang="en-IN" sz="1400" dirty="0"/>
          </a:p>
        </p:txBody>
      </p:sp>
      <p:pic>
        <p:nvPicPr>
          <p:cNvPr id="72708" name="Picture 4"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820" y="3805262"/>
            <a:ext cx="3906774" cy="21232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descr="http://www.treasurenet.com/forums/attachment.php?attachmentid=1781&amp;d=1332347901"/>
          <p:cNvPicPr>
            <a:picLocks noChangeAspect="1" noChangeArrowheads="1"/>
          </p:cNvPicPr>
          <p:nvPr/>
        </p:nvPicPr>
        <p:blipFill>
          <a:blip r:embed="rId2" cstate="print"/>
          <a:srcRect l="12500" r="12500"/>
          <a:stretch>
            <a:fillRect/>
          </a:stretch>
        </p:blipFill>
        <p:spPr bwMode="auto">
          <a:xfrm>
            <a:off x="7467600" y="1676400"/>
            <a:ext cx="1371600" cy="1371601"/>
          </a:xfrm>
          <a:prstGeom prst="rect">
            <a:avLst/>
          </a:prstGeom>
          <a:noFill/>
        </p:spPr>
      </p:pic>
      <p:sp>
        <p:nvSpPr>
          <p:cNvPr id="3" name="TextBox 2"/>
          <p:cNvSpPr txBox="1"/>
          <p:nvPr/>
        </p:nvSpPr>
        <p:spPr>
          <a:xfrm>
            <a:off x="7315200" y="3276600"/>
            <a:ext cx="1295400" cy="646331"/>
          </a:xfrm>
          <a:prstGeom prst="rect">
            <a:avLst/>
          </a:prstGeom>
          <a:noFill/>
        </p:spPr>
        <p:txBody>
          <a:bodyPr wrap="square" rtlCol="0">
            <a:spAutoFit/>
          </a:bodyPr>
          <a:lstStyle/>
          <a:p>
            <a:r>
              <a:rPr lang="en-US" b="1" dirty="0" err="1" smtClean="0"/>
              <a:t>Napolean’s</a:t>
            </a:r>
            <a:r>
              <a:rPr lang="en-US" b="1" dirty="0" smtClean="0"/>
              <a:t> </a:t>
            </a:r>
          </a:p>
          <a:p>
            <a:r>
              <a:rPr lang="en-US" b="1" dirty="0" smtClean="0"/>
              <a:t>buttons </a:t>
            </a:r>
            <a:endParaRPr lang="en-US" b="1" dirty="0"/>
          </a:p>
        </p:txBody>
      </p:sp>
      <p:pic>
        <p:nvPicPr>
          <p:cNvPr id="236548" name="Picture 4" descr="http://66.media.tumblr.com/6cb7159ffe25318ad459c92d5951ac98/tumblr_n8shnbbHR81r4nhj7o1_500.png"/>
          <p:cNvPicPr>
            <a:picLocks noChangeAspect="1" noChangeArrowheads="1"/>
          </p:cNvPicPr>
          <p:nvPr/>
        </p:nvPicPr>
        <p:blipFill>
          <a:blip r:embed="rId3"/>
          <a:srcRect/>
          <a:stretch>
            <a:fillRect/>
          </a:stretch>
        </p:blipFill>
        <p:spPr bwMode="auto">
          <a:xfrm>
            <a:off x="228600" y="838200"/>
            <a:ext cx="1828800" cy="5494251"/>
          </a:xfrm>
          <a:prstGeom prst="rect">
            <a:avLst/>
          </a:prstGeom>
          <a:noFill/>
        </p:spPr>
      </p:pic>
      <p:sp>
        <p:nvSpPr>
          <p:cNvPr id="236550" name="AutoShape 6" descr="Image result for tin p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2286000" y="4114800"/>
            <a:ext cx="4724400" cy="2554545"/>
          </a:xfrm>
          <a:prstGeom prst="rect">
            <a:avLst/>
          </a:prstGeom>
        </p:spPr>
        <p:txBody>
          <a:bodyPr wrap="square">
            <a:spAutoFit/>
          </a:bodyPr>
          <a:lstStyle/>
          <a:p>
            <a:r>
              <a:rPr lang="en-US" sz="2000" b="1" dirty="0" smtClean="0"/>
              <a:t>At 13.2 °C pure</a:t>
            </a:r>
            <a:r>
              <a:rPr lang="en-US" sz="2000" b="1" dirty="0" smtClean="0">
                <a:solidFill>
                  <a:srgbClr val="FF0000"/>
                </a:solidFill>
              </a:rPr>
              <a:t> tin </a:t>
            </a:r>
            <a:r>
              <a:rPr lang="en-US" sz="2000" b="1" dirty="0" smtClean="0"/>
              <a:t>transforms from the silvery, ductile metallic allotrope of β-form </a:t>
            </a:r>
            <a:r>
              <a:rPr lang="en-US" sz="2000" b="1" i="1" dirty="0" smtClean="0"/>
              <a:t>white tin</a:t>
            </a:r>
            <a:r>
              <a:rPr lang="en-US" sz="2000" b="1" dirty="0" smtClean="0"/>
              <a:t> to brittle, nonmetallic, α-form </a:t>
            </a:r>
            <a:r>
              <a:rPr lang="en-US" sz="2000" b="1" i="1" dirty="0" smtClean="0"/>
              <a:t>grey tin</a:t>
            </a:r>
            <a:r>
              <a:rPr lang="en-US" sz="2000" b="1" dirty="0" smtClean="0"/>
              <a:t> with a diamond structure. The transformation is slow to initiate due to a high activation energy very low temperatures of roughly −30 °C aids the initiation. </a:t>
            </a:r>
            <a:endParaRPr lang="en-US" sz="2000" b="1" dirty="0"/>
          </a:p>
        </p:txBody>
      </p:sp>
      <p:sp>
        <p:nvSpPr>
          <p:cNvPr id="236554" name="AutoShape 10" descr="data:image/jpeg;base64,/9j/4AAQSkZJRgABAQAAAQABAAD/2wCEAAkGBxISEhUSEhEVFRUVFRUYFRUVFhUWFhUXFxUWFhUVFRUYHSggGBolGxgXITIjJSkrLi4uGCAzODMsOCguLisBCgoKDg0OFw8PFS0dHR0tLS0tLS0tLS0tLS0tLS0tLS0tLS0tLS0tLS0tLS0tLS0rLS0tLS0tLS0tLS0tLS0tLf/AABEIARoAswMBIgACEQEDEQH/xAAcAAACAwEBAQEAAAAAAAAAAAAAAQIDBAcFBgj/xABEEAACAQMCBAMFAwoFAwMFAAABAhEAAyESMQQiQVETYYEFMnGRoQcUQgYjUmKCkrHB0fAVM1Ny8SQ04RZD0iVEorLC/8QAFwEBAQEBAAAAAAAAAAAAAAAAAAECA//EABoRAQEBAQEBAQAAAAAAAAAAAAABMRESAiH/2gAMAwEAAhEDEQA/AOzGimaYrg2RoNFFAqKdOgipPXFOiiKBUU6KAop0UQqYoFFUFKKdE04FRTpVFKimaKCM0mNSqLUWBCY3opJtTqJdWUTRRWkFFFFACnFKgUDpGnRQYrt69qIW2Cs4M7iEye2Sw/ZqIv34nwhMLiQMlWJEz+kAs/rTmK3UUGC1xF8garWk9cg6ciDg5wfp6VfeuXAeVQRy/Vwrdeikn0rRXmpx126SbNtPDBI8S4xGogkHQiqSRIiSRPSRmgmeJvhQfABOlpAYYIUlfirERO4kY3IsW9c5/wA3ssqZjUdIMQfMkeUVUvGutxUuoAHJCOjEqWALaWBAKkgEjcY3mAfQmgw3eKvCYszg51AAnQrD5sSvlpk4NStcTdL6TahdTjVPQTpMRsQB+8N8xsoqgoNKaJqAopTQKKKi1SqLVFh29qVO3tSqM3VlApUxWg6DRRVRGKYoNFFEVF3AEkwBuTTJrk/5c+0he4k2/HKm2zILLGEJU+8OgJxv0PpULeOhcR+UnBpvxNs+SHWfkk1if8tOF/D4j/7U/wDkRXI/8aS1KtZIZZl+ZhA0icCI/pU7HttDlrpUDoLUeWJBnrV4z6rqPE/ltZKMFt3gSphtKiCRg+95/SsHsr8t7NqxZtmxeBS2iGAIBVQpMkiRIOetfCcP7ZSf80QCCCwKx0EgD6Z3qq/dVmP55GBO8yTO0MSDG2460PVffcd+Wtm8bSpbuwt1XuHkkKkkKsNkltPpNe0n5Y8Oc6bo+Kr/ACauX8JwqBOW7bA7bNsYweuB16VKzduAEKrETBIYHO8COUYn6UPVdVtflVwjY8QqezI4+sRXp8Lx9q5/l3UbyDAn1G9cc8e6wMKRmQcEiPgIIMH50cQ16IjmmdTELG4yPQH1pw9O2Uprnv5De37zcQvDM2tSjH/ZpEgz8hHnXQqjUFI0xQCKKJqLVKotUIabUU7e1FEt/ToFFOqCiiiqEaVM0UAa4F9qns5v8SvNbMahbJBO5NpJI7beWfjXfTXGPtKtTx7x1Fv5hEz5xH8aRLjnatfUFiSQZBzgiZgjp0rVa9qXOh0EwGwBgecTuOm8VstuFssTBIdQBMQYMwemP4VV4mVkSCZ+G+3r/GqnetnC+3L43KxOQQBHeRjG4nyrU3t64RB0qQxwI6eUQeoHpVNmwhiUGSJJUQJMZ+O/qasvcMimEQHMAhd8xgR8PlRFL/lFctkB2aDIyMbwTA3z/Gt3/q17jQpNpF6gZ23PxPSsb8OsBnRckgch6biSAJEkegp2Etgz4S7HEDziD0z/AGaC/wD9Q3TpAMLI2kDrliPLynFQ/wAQuurQjai3XKhInEwdUj5Gi20DESPl9PT5mkNWdzHXtMQST6Y8jRH132VWj98uMxJPgvBMfp2gcD+811ea5X9lYH3u4R1svG+Pzlv/AM/Kup1K6TDoopVFOouKlSaoRK2MUUJtRRm6KBRTqqKDRRVQqBRRRQa4j9qDH/EXyfctx0j82Ovxn96u21xf7TSP8QuEmIS0R+6J/vyolx8oeBm2zYgOJJMST0UbmN56TVXDcE2rDCBPUnPfHw+lej7MlmE5iAAZwJY7d9/pXu8RwA0sNIJjA88x2O8/Oqx14HE33Y6jbHcgAxgCZjIJz16irVvszhlCo0iNIAA7fU/X5Lh+HuKWF6zMnDBYGkkCTGO39a0NwKMUuLZcR2Lfq99zkbfo0FLXHYBG1HSx0yNv9p3gzJ9KS2ztoOfLPl0xH8q9ziOCRdK80sP0jygDqCcnLbd/lRcCGElpIyWJg7CAZ7UHmpZJPuHyAU/P+I+VBs3JChTJJIGw5fj/AB863cX7PLwts+8BkkwCeu8n4edL2uxsOCigQIHb3UJoPofsuC/e7sCNNjTHX37YYn4kT611Ka5L9kV3Vxl9pEmyS3kfFT+prrVSukwU6JoqKKDRQaBoMU6EOKKjNKmKVOqooooNUEUUqCaANcV+0hSfaV0bRbtn4jw19NzHrXaTXE/tJP8A9RumIJt2wRP6gM/GB/8AjRPrHm+yH08pBM7SNxAz8Pd+vY17tm6DHN0x+E77QRv/AEr5z2ftpbaWzAxIA/EZOZ2OK9Ww0afIaYys77zI/wCRVYaPaHEJ4eXgQWB1R1MCds52qjh/ayhCwOAxHvZJ7cwmsfG23vBrTAaY5TySROJjrsfnVPszgXLeHfQNCwoIYkZkMTvMfKPjQe5w3FO8nm04MnQSew92RMzT4ThjJJfBnBGc7DHYVXwjGyeQFQsjlFwCOkR13z8KmzAiVB6xIackgZO+aI03EVQM9P7z/e1fN+3OMVjiCJaY2nSoH9+daPanFmSq5Zlb9EYAkjMnAn92vD460FVVWTMkmAJkKTttj5aaLH2v2NAfeuII/wBH/wDtf6CuuiuSfY2w+9cRH+iCf31+k6vlXW6ldJhxRRRUU6RoooiS0ULRUCoooRYEfx3qh0Gig1UKlTpUUia4h9pFyParmBtaHefzKbjpkx613A1xT7Rrc+0rpAMgWvraT59flRPrHzB4q6GOoqVC6QFERzEkxv1ma+n4JSBqEycnVk6iIMdsCvE4CzCszQZbYRuJP8qvve02tQo52OPKRsd+0H1qsPVu25dsAjBI88/0qu57O1XFugwAACu2qNpjefP6VP2fxQuDXpBnp1xpg/QVvRDkkRM+mPh/cUGRwgMhTv3/AKen1qDHlymfMnI7HHmflWhE0yd5OfIT0+o+VZpMH+fXt/L50R53EWAfeAEGZ+pEz8fpWD23a/EG1aZxnAJAH8B6NXtXrQ0qVM5zI7gQT9PlWHj+EV7gBmQpOO2QMfCPlRY977FWB4riSB/7K+vOOv8Ae9dgFcn+x9QOL4mBA8JcHf3x/Oa6zUdJhCnRToopU6RqIktFIU6gVOozUqoKRp0jVQA0iaYpGjRVxf7R3Ye0bhWJ/N4J3/NW49f612gmuK/aKQfaF4aZnwwT0MWkx/fajP1jyuE4kBdMdMZAIPQQf7wafEWrdwAA6TvqOPLc79f3a8oiDPw2z1O31+YqaXD3G5nfv2PTr61WH0nB2493TkEnSQOgBwBtmvQtk7HIMZ9PrXzNriGXOkScyCuBOOu/WPKrOE424SAFhTIksRpCjmiOw+sUH0zhY65GP6/35143GW9Y5QT1GwwNxq71LiOJuLbVj+LIAZtj16QJ/jXnvxLGDpzuBJOCQZ3+FEb77qyDAlR1O8D5RvXiLeNvmuEszrg+WoDMdIH1rRxBKwMLjGIiF79dh6rXm3MyWGYwBv6ny/lRY+8+x0D71xBz/lAEftiP7866yDXKfshZRxF4dWtah3w4nPxNdWFR0mHRRTopCinRUQxRSoqAp1GnVDpNRQaoVKnRRUSK5b9pnsNlvHiQD4bhdT76HACwewIC/Nq6pFQu2gwKsoYEQQQCCDuCDuKJZ1+dmsFGkGR0IOw8iOuOv6NU3GLmZzsfOMfwxXWPbf2eW3bXw1zwm/QaXtnsAZlB8x5V8vxX5HcXaJ1cNrEe/aIef2RDTt0qsWV8mllgM5Hl9PTJ+dOw7KRJ2IjUO+cj5H0Nez4CoIuW7lsxBDI4jfae1ZWs2Z/zCZPUdT03nc/WiKeO4o6wpkhDOcDacRtv07VK6huc+AAPdExt0Mz3+YrQtixygOxaYPL3iJnPnWzg+BRzpt2+IuCN0R4MjInSepI7ctB87pOck9v5b/3zVO1wzEDpGxOAZjf6fWvuPZ/5HcTcgfd1srvqusGY740rPf8AhX1Hsj8hbFsh758dwQeYabYjsg33O5PwosleF9lvsN1c8UQRb0FULAguWKksAfwgCPMnyrpMULTmo6QCnSpzQFFFFRBRRRUCp0qdUFFFImgKjduBRLGBIHqSAB5kkgU5qN1AwgiRg+oMg/EEA1VJeIU41Ce0we+Qciofe0zzrgwciJjVE94zUU4K0CxCLLTqxvO81McOkRpESTnOTMn6kUAnEIYh1M7QQZ64qL8XbAJLrjJyCflvQnB21MqiggkggbEiCR6VhuIdf/bqQS8466goJO2RzEwTsPMBvfikEguJBAInIJiAR+0PQ1XNlpzbMe97pj49qztbJZHFhdRBLFt1MqFXV0OSesQd+sZIhRwihSAMlY5RyAqB0gCg0O9hAG/NiW0ghQeaCYwN4Bq4cXb28RJ7al6R0nzHzFYRdJ5fuvLzdRHuwwIgRuR5+VWjAxw+zgACOmQ5xsDt1mNqDX4yQOYCe5gyNxnr5UvvNv8A1E/eXvHfvWKyxOgPw4GZJxAbqyj5n+xOpuAtGCbYkbfOTPcSdqCz7wmOdc7ZGcxjvVZ422DGrM5ADGOc28wMDUCJ2xVn3dJB0iRAHlGR8qi3C2znQJz9TqPzJmgstXAwDAyCJB/5qwVXbtqoCqAANgBAHwFTmgdFAoqIKKKKgVEUUE1VOvM9t8fcshClsMGYh2O1saSVMDJltK+tekazcZac6SjaYJnJiNDacdebSfgDSIz2eNuG9oNohIvc8MMo1oWxJxzBnP7GKqve0ryAzw7MZuAaAYIVhoM595WHwKv5VpsC9POUjSdp96cdsRn18qzMOKIMG0PdjJPfWCQvfaO1VSf2pcCofu1xizXhChuUI5CFsGNQg+tHDe0bzqWNhk/OhIZWJCaQTcKjLc0jG0ydjVjLxM4KRBjyPNp6bRE/D41PiLd8pCsgbnznvykY/Rn1jcSCGdfat3mH3W4dLETldcCdSAjYwQJO8ZzNXcLx9x2ZWsMgE6XOQYVDtAOSxgfqmYOKlesXtc23AAVQAxJyBc1SOszbz+qT5GDWeJn302IG4yVPYd4Pwnaghw3H32NsNYI1FNZggJNnW0yZMPy+neJT+0byap4dng3ANAYAhWGg5k8wYeUo2YrWReAJJT/MmSYAtdenvb/1qixbvsCfFSfDuKGTI1kjSxWIOmD16xHWgl9/ulXI4dgVBKzJDQ5XaAZgao7ERnarh/aHEG6qNYIQs4NyGACrr0nyLQhztJG9Wva4katBtgfhkuxHuzJIzs3zGKHscTMrcX3pzO2nSNhvuY2mNsyR6NOvPv3LgBCOmosotyQTGoLcmd4JP0HxGXiejW98Az2ONt/nt8aD0KRrCRfUZe3JMCcDLNpAxnGjH+7yoRLpVSHUtzk80rlwVzGYQn1j40G6nNeeycTIzbwZxqE8pEHHeD5edTureDEhk0Fl96ZVYUN07z9KK20Vm4R3OrWUMacIZgxzT+1IGOny01EOigU6iIUUUVWga8/2n4cp4jsp5tIGzRpJ3B7AR1kjM16BrJx1xxGm3rwxOYyNOkbdc/KkHjD7uoW4HvcrDHvGWdRz4k6T3M4MSa0cXbsByzs4OgmekO84gTMsBPTUOtauKtsG5bSFeTOkTBZ/E/8A1Q/3gsG5za7YICLpwoLHnkETgxpHbfvijNeucPgM7jTrAGlxmTqMafwydsADsMLRZFtFLMFDueZTqbQTaJLAcp1MsHfb0uS5cJWeHCzpLHlaJYah8dzPl3qdzWGxw4IU6VMgDS55jHQQBON9u9BnsWeHZZW5chVDTzARBg5EHc4j40FLIDP+chWMeZCNdI0kbQTg/CtN1ro0FLKkFH1jA0tCaVkd+b5Ur/EXVH/bg5AiR2iSPjA+GcUEbC2BaYBmNtxDTqzrx70TPTf45ql/uxOss+pgCYUnVzhcgKR7wCx5d81s4U3JYG2FHOQQBzQR4ZI76f4VC3cvaQDYWchsiMDBAHeNukCiIcQbAm7raW5sSZ8MwQFI5eaAdsmh7lu29tW1yqqJmQA4uQC25PKfUr3q8XLnhljYGobW5GZ3zt3otNcZwGsgLJluUyNJ9RB0jzmgyvZ4dtNuXggxJY+/cBjmE+8N+kZO1XXfAu3ApZixgbYOjU2TpjZj5Gk169I/6cYIkgrmVcmJ2htIn9Ymr7TvzE2QCoBSCJYkHUM7GY+dBl4W5Za4pBual0FQQTIa0oDbbQfQztOVeu2GYyWUg6eVd9Cs3LA/W+OFrRwzOXhrCqBB1CDmDt2jb1qnx31R92Hfp1bfbt50CsCwoLFm05SW90hkFwxjA0xnG1QIsbm8+CQQZ6gpmVncN6z2xrsXbmlvzIUgAgYOpjvMAZxVfEBvDYiyNWwU5jkMEDpDHTjzPWitnC31b3W1EAajpIkkTJwM9fWrqy8BOR4QtxpH+7Hw6f3FaqgkKdIU6iK6dFFVRWL2hBKDxdBB1jz0ldWrppglT/uHUVtNeZ7WdQVLWi40vtM5e0sAbZmT5KfOgpawQoJ4sbABiMSpTUcvBMq3w1eVaLpB0gcQFgZAIznTPvSM465jO85OI4i2RoNhmUYAznVc0mM9wD/ShLtskxZfJbMTq0aWBzsGJIHc9qo0cRa92eIClNIJMCWCtJjVAJ1gx8KGQMBHEKWRW1MIO5Ri0auXlBHwbfu4W4jXPDOvT7hOk4DaVle8t8/IVHgFUwPAKyrDIOFwvXIB0j6UFd20CjluKlZZf9srGggNlhO2/lWm7cUJq8fFtSWI5uU5BYAz0333qmy9tho8B9LkMZkZLMMyZB5Z+B9KkvEIpcLZYy7aokywZVn1J3/VM7YCA1NIXiRKsVM9TAG/x1HAPacVaSuiDxKzqaGkY5SNI5txM+lUWzb5Y4chYECCudQtqNO0R07VdfS2jgeCxgGCNRAGmO/Yx8B5URLi7alE1XvwBQRkvqa2QwzmSvn71VoUt3GJvoDkkEaVA3My0BoKkkdge81rxMi2TwzSEHRhpZApUd8amiRMT3Iq1NN15NlhgvLagdS6AkRgGCfOVPagV5VDtbF/Q5m4OU8qtA96QCNS1BlMz97wdAWDMnUVcaQepjIyDOwEVcCrzcNlgwVN5B944B3EHm2/RPwp4PQ3/wBuwZV17aRqAAVV2EwAB2jPmEWtHmDcWdKkBtSkAGFYy5Yb60PrGdhqu31BFxrygWwdajYkKZxM/iBjOwqm9dTSS9lm1hSwUNGYGQeo0gHrhZ8qb72ytw/d3kTghufIiIOdh5ifM0VaEKuy/eQPx6Sp5Q74yW2JBAG+9WXE1MXt8SFDHViGGEVR+KN4PnMdiF7Qe2HGq0zsqlgyzyjEgGRkx6xFQNxBbLiyeUwg5gcWwRPX8IQ/LvQbeAUiZu+IMRtiJnr8B6VqrF7NKcwRCoGkHV1xgbk4rbUE1GKKBRUZV0xSFFGgazcRbcssNC6XlZIMymlwQMxzCNubyrUa832sLUp4haYuaYE4ABY7biBFURFvioy1uebaYGDpIlO5E/Cr0NxSWuMmnyMBRGSSR5d+vWK8tOH4YknU5yIjpMWwJjm5gI7FhETnddsW1tMGU6AdQKwSdRIJAA85/a8qosPD3tIAcTpYMxLZPRgI5euBtjeKDb4iZ1pECRtmeYgx8Y+XnVHCeAdSIxm5BnHQErBjaATBnY4iazBuFPNmJYqw2JYwQMd9vIdhQelZsXFZSWkC2ikFmy41622zMr8qmhNstrZdLPKyxBAIUBYjuO/WvL4i1w1vfVKo5A6keGS3SZ0zk9T3Nbk4u05S2GJlpU9zb5/e9PX1oiqzZ4gICtxH5QdyZPhoAQSOrBj56qlbS+Dp8VJILQcmcTiPdEr8+2KXAJYDaEmWXT2wQWwYkSAT6dDWXhl4a4QoDAnIGM61UlsYGwEfyoPUvW7pYMrBcRBJInOYjP4fSdt6pveMDbUXFDFc6tPMwEkKInaTtsMzVFjibQDWxqUMSAsLuwLEiBvzAQdoFW2+ItaFMsEQhBGZ/NhgTAkHSY6Hp1igQW+wlLtthDdepHJlVnYg1Z4fEE/5lvYjAO5iDGx7+sedZ7F/h7RLAsJ0qcTIWVXYZyGEjeDUeF+7pNxJ5PDBnoGUIg2zykfQ0GxvFAANxNQaTOJTRn8OOb6Ab5Bhe8YqPDdCYUSI97VFxs9AJx5EVUL1q2PEQMxeRE55ZEfvQk92Hxqj2geHYFmY6WMMdgoKbgkTBAH709TRW3RxHNLJlGC7j84TynaQPWfjvVhS9ywy7vqJ3iTo08u8R/5rG3DWNYQ6gWMgRiQ3jZxA3jPQDsIi9222lYf82HAGoQwS4bJBJ3JK4B3/AIBv4EXRPispMLhCYHvZgiRIj1BrVWH2TZRVOnVuQQxBI0lhv169+kYFbqgmtFC0VGVYpilFFVozWTirTF1IUGFcTCyCdOk56YaY8q1V5Pt23bbStxykpcEgTysFR9X6vMJ+fSgStxMCbSkjQc6YmOZsNvMfyq03OIhgtoL0TK4Gk80ao3gRVYTU+kcQxku2kTAUFZUnVIjUAIjfrEUuDC6h/wBQ5KnTBJ5jLGCuo5gMMj8PlWhtd7ptsVUa9UKO4DRJnyzS4t7wKm0oYaW1AwM8sQZ397y6Y3Ga3oJctfaLitGYhXMApnGxgx2iqR4ZYgX3WNPuyiZXAUA5MKT1yO3KYjU97ielldupXfUBA59isnp0q+zduw+pFBA5II5jpyfexmBmPjWIWFwRxFw6nUAKxMsiEsg1EwCFZj8N6gPDV1JvtKSJOw1A8j5/V2j9H40HoWbl6GLW1DBQUAIy0GVJn9Lr51na5xMg6FiGn3R+FdJyxg6tQ6iPpVxS2GueJ4pUxEqRGxgmRuToI7+GvSZt4i2jKn591GlgCrNz4iTMkxuP50FvBm/qAuKsaRLCJJjMgHGfnjbIFth7uohlAWWg4n3hp69QT0xHnWOz4as9zxWYaQp3IOpyVjuQZWelRUp4TxedgFBaCdShSSeoIMSDBBgDrkhPh/H1Q9pNLadR5cckMI1ZGqe+DGdxO4L6s2hQyfhHKCPcx0ke+ZmQe+IzmyuqDxDrsAC7BgdRuMu8bFR3iB8bOHdFIJ4gnHusTmVGYbI7/wDOQn4nERHhpPLkxGQNZA1dDPXPlGbeEe6WbxECr0EqZ88E9/pWc2FV0BvMWJChZOokQ7ZkRygT8fMCoOod3/6hl1EKgBYRKrBAmCc9uvwoC0/FD3rauQiweQSwLhmOcEjQY2Gwqxn4iG/NqYDafdAJ14/FiVz5edZ2KEso4h1aboJ5hp57c5n9ZQv+7Gxq7hkRWM8Rq1iI1RmApYZgty/TEDFBs4NnOrWgWNIBEc2MmATAnp/zWmsns6IJW94g7yCBk7fw/ZHWSdZqKmtFJaKMoUUqdRoGsPtBoI/NaxocGASYJQaPIGZ/Z9RvpVR5d5ygDrw8sSxwDP8AmJq2G7Alv2etWcKwNzFjT+sVI21LMxkxj4Hc0rnCXgzMlzdiQGZ2UDTbEaTIGVc4/SHnV72r0rDgABZ2yQZf8PUYkRHaqMScQGEjhSdSzMSCCrNAOnPUR3bzkzZxJ/6Sdtl35TmSBIzp9astWOJKjVcWYzgblWwYXo2nIjAjzNng8Rj86vWcD0jl+h6YnrRFK3tl+7MQbmSQcSffiOn8umJmllNZH3ZRzE6tIzE6WyMnA+GoecWcQnEcoRlHLkmI1fuyfQCotw/ESYuqAfdEDGDH4c53+hHUMq3VLf8AaZ5ZOkSIPITy4wMdvLerywItk8PtIgqSbYDqnLCzlSTEbCrvAvAIBcAgcxOSfUj4dOnniHEcNfOkrdAICTiQWAcOdMZB1L293pQaE4S2BAtqAYkaQBgyMeRzTHCoAQEWGkMNIhp3nvVdi3eDczqVjbEzA3OnImdgPXpXb4a+P/dBGpie5DFTEkGIOuPLSMbgL34S23vW1O+4B3AB+gAo+6W/9Nc/qjqAD9AB6CqrFi8AQ1we5AYASGiCxBEHOfXaom1fn/MXI7AAYOe8zpHUQG7iA1eCshtAkGQYEgxpkHvGKiOGSQdCyDIMCQYiflisiW+J6uo36DOBBgDadXY7Vdft3tRKOsGNII2iJzBmc/Sgm/B2yZKKSdzAk51b/EA0hwVr/TXcHbqMA/HJFQe3e0iHWc6jG+RBGMGJ9TUriXpw6gSOnSBOIPWevXpGYq2zYVBCqFHl8Sf5n51ZVPCK4X84wYycgRiTE9zEdBV9ESWikDRURCiinFGiop0qocUxUac0EhRRRRkURRRVAaq4lWI5SZkbEDE53q6lQVcKrBRqJmTvBMFjAkYMCBPlVooooCiiigKUU6VRSp0UUBSNOkaCQooFFQRp0GgUCNI1ZURRUadOigKdIUVUOiiinUFFFFAUU6VFFFKigdKiioCiimKBUjTalQSFFAoo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905000" y="304800"/>
            <a:ext cx="5791200" cy="400110"/>
          </a:xfrm>
          <a:prstGeom prst="rect">
            <a:avLst/>
          </a:prstGeom>
          <a:noFill/>
        </p:spPr>
        <p:txBody>
          <a:bodyPr wrap="square" rtlCol="0">
            <a:spAutoFit/>
          </a:bodyPr>
          <a:lstStyle/>
          <a:p>
            <a:r>
              <a:rPr lang="en-US" sz="2000" b="1" dirty="0" smtClean="0"/>
              <a:t>How </a:t>
            </a:r>
            <a:r>
              <a:rPr lang="en-US" sz="2000" b="1" dirty="0" err="1" smtClean="0"/>
              <a:t>Napolean</a:t>
            </a:r>
            <a:r>
              <a:rPr lang="en-US" sz="2000" b="1" dirty="0" smtClean="0"/>
              <a:t> Lost the Russian Campaign of 1812</a:t>
            </a:r>
            <a:endParaRPr lang="en-US" sz="2000" b="1" dirty="0"/>
          </a:p>
        </p:txBody>
      </p:sp>
      <p:sp>
        <p:nvSpPr>
          <p:cNvPr id="73730" name="AutoShape 2" descr="Image result for napoleon russian war 181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3734" name="Picture 6" descr="https://upload.wikimedia.org/wikipedia/commons/c/cc/Napoleons_retreat_from_moscow.jpg"/>
          <p:cNvPicPr>
            <a:picLocks noChangeAspect="1" noChangeArrowheads="1"/>
          </p:cNvPicPr>
          <p:nvPr/>
        </p:nvPicPr>
        <p:blipFill>
          <a:blip r:embed="rId4"/>
          <a:srcRect/>
          <a:stretch>
            <a:fillRect/>
          </a:stretch>
        </p:blipFill>
        <p:spPr bwMode="auto">
          <a:xfrm>
            <a:off x="2362200" y="685800"/>
            <a:ext cx="4800600" cy="3420428"/>
          </a:xfrm>
          <a:prstGeom prst="rect">
            <a:avLst/>
          </a:prstGeom>
          <a:noFill/>
        </p:spPr>
      </p:pic>
      <p:pic>
        <p:nvPicPr>
          <p:cNvPr id="11" name="Picture 10"/>
          <p:cNvPicPr>
            <a:picLocks noChangeAspect="1"/>
          </p:cNvPicPr>
          <p:nvPr/>
        </p:nvPicPr>
        <p:blipFill>
          <a:blip r:embed="rId5"/>
          <a:stretch>
            <a:fillRect/>
          </a:stretch>
        </p:blipFill>
        <p:spPr>
          <a:xfrm>
            <a:off x="6842388" y="4487228"/>
            <a:ext cx="2263512" cy="169544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mage result for 1809 Nicolas Appert"/>
          <p:cNvPicPr>
            <a:picLocks noChangeAspect="1" noChangeArrowheads="1"/>
          </p:cNvPicPr>
          <p:nvPr/>
        </p:nvPicPr>
        <p:blipFill>
          <a:blip r:embed="rId2"/>
          <a:srcRect/>
          <a:stretch>
            <a:fillRect/>
          </a:stretch>
        </p:blipFill>
        <p:spPr bwMode="auto">
          <a:xfrm>
            <a:off x="3276600" y="228600"/>
            <a:ext cx="1371600" cy="1836964"/>
          </a:xfrm>
          <a:prstGeom prst="rect">
            <a:avLst/>
          </a:prstGeom>
          <a:noFill/>
        </p:spPr>
      </p:pic>
      <p:sp>
        <p:nvSpPr>
          <p:cNvPr id="3" name="Rectangle 2"/>
          <p:cNvSpPr/>
          <p:nvPr/>
        </p:nvSpPr>
        <p:spPr>
          <a:xfrm>
            <a:off x="155575" y="97677"/>
            <a:ext cx="2971800" cy="1754326"/>
          </a:xfrm>
          <a:prstGeom prst="rect">
            <a:avLst/>
          </a:prstGeom>
        </p:spPr>
        <p:txBody>
          <a:bodyPr wrap="square">
            <a:spAutoFit/>
          </a:bodyPr>
          <a:lstStyle/>
          <a:p>
            <a:r>
              <a:rPr lang="en-US" b="1" dirty="0" smtClean="0"/>
              <a:t>Nicolas </a:t>
            </a:r>
            <a:r>
              <a:rPr lang="en-US" b="1" dirty="0" err="1" smtClean="0"/>
              <a:t>Appert</a:t>
            </a:r>
            <a:r>
              <a:rPr lang="en-US" dirty="0" smtClean="0"/>
              <a:t> 1809 , was the French inventor of airtight food preservation. </a:t>
            </a:r>
            <a:r>
              <a:rPr lang="en-US" dirty="0" err="1" smtClean="0"/>
              <a:t>Appert</a:t>
            </a:r>
            <a:r>
              <a:rPr lang="en-US" dirty="0" smtClean="0"/>
              <a:t>, known as the "father of canning. Rewarded by </a:t>
            </a:r>
            <a:r>
              <a:rPr lang="en-US" dirty="0" err="1" smtClean="0"/>
              <a:t>Napolean</a:t>
            </a:r>
            <a:r>
              <a:rPr lang="en-US" dirty="0" smtClean="0"/>
              <a:t> in 1810</a:t>
            </a:r>
            <a:endParaRPr lang="en-US" dirty="0"/>
          </a:p>
        </p:txBody>
      </p:sp>
      <p:pic>
        <p:nvPicPr>
          <p:cNvPr id="48132" name="Picture 4" descr="Image result for 1809 Nicolas Appert"/>
          <p:cNvPicPr>
            <a:picLocks noChangeAspect="1" noChangeArrowheads="1"/>
          </p:cNvPicPr>
          <p:nvPr/>
        </p:nvPicPr>
        <p:blipFill>
          <a:blip r:embed="rId3" cstate="print"/>
          <a:srcRect b="31429"/>
          <a:stretch>
            <a:fillRect/>
          </a:stretch>
        </p:blipFill>
        <p:spPr bwMode="auto">
          <a:xfrm>
            <a:off x="5029201" y="228600"/>
            <a:ext cx="1524000" cy="1492481"/>
          </a:xfrm>
          <a:prstGeom prst="rect">
            <a:avLst/>
          </a:prstGeom>
          <a:noFill/>
        </p:spPr>
      </p:pic>
      <p:sp>
        <p:nvSpPr>
          <p:cNvPr id="5" name="Rectangle 4"/>
          <p:cNvSpPr/>
          <p:nvPr/>
        </p:nvSpPr>
        <p:spPr>
          <a:xfrm>
            <a:off x="148198" y="2165866"/>
            <a:ext cx="4340225" cy="2031325"/>
          </a:xfrm>
          <a:prstGeom prst="rect">
            <a:avLst/>
          </a:prstGeom>
        </p:spPr>
        <p:txBody>
          <a:bodyPr wrap="square">
            <a:spAutoFit/>
          </a:bodyPr>
          <a:lstStyle/>
          <a:p>
            <a:r>
              <a:rPr lang="en-US" b="1" dirty="0" smtClean="0"/>
              <a:t>Peter Durand </a:t>
            </a:r>
            <a:r>
              <a:rPr lang="en-US" dirty="0" smtClean="0"/>
              <a:t>was an Englishman credited for receiving the first patent to create the tin can in 1810. King George III put an order out for someone to preserve food in "vessels of glass, pottery, or tin" and Durand, a merchant living in Middlesex at the time, had a brilliant idea to do this. </a:t>
            </a:r>
            <a:endParaRPr lang="en-US" dirty="0"/>
          </a:p>
        </p:txBody>
      </p:sp>
      <p:pic>
        <p:nvPicPr>
          <p:cNvPr id="48134" name="Picture 6" descr="Image result for 1810 Peter Durand"/>
          <p:cNvPicPr>
            <a:picLocks noChangeAspect="1" noChangeArrowheads="1"/>
          </p:cNvPicPr>
          <p:nvPr/>
        </p:nvPicPr>
        <p:blipFill rotWithShape="1">
          <a:blip r:embed="rId4"/>
          <a:srcRect r="52194"/>
          <a:stretch/>
        </p:blipFill>
        <p:spPr bwMode="auto">
          <a:xfrm>
            <a:off x="7268227" y="2145370"/>
            <a:ext cx="1752600" cy="2062163"/>
          </a:xfrm>
          <a:prstGeom prst="rect">
            <a:avLst/>
          </a:prstGeom>
          <a:noFill/>
        </p:spPr>
      </p:pic>
      <p:sp>
        <p:nvSpPr>
          <p:cNvPr id="48136" name="AutoShape 8" descr="Image result for William Edward Par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8" name="AutoShape 10" descr="Image result for William Edward Par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40" name="Picture 12" descr="Original title:    Description Sir William Edward Parry, by Stephen Pearce (died 1904). See source website for additional information. This set of images was gathered by User:Dcoetzee from the National Portrait Gallery, London website using a special tool. All images in this batch have been confirmed as author died before 1939 according to the official death date listed by the NPG. Date Unknown, but author died in 1904 Source National Portrait Gallery, London: NPG 912   While Commons policy accepts the use of this media, one or more third parties have made copyright claims against Wikimedia Commons in relation to the work from which this is sourced or a purely mechanical reproduction thereof. This may be due to recognition of the &quot;sweat of the brow&quot; doctrine, allowing works to be eligible for protection through skill and labour, and not purely by originality as is the case in the United States (wh"/>
          <p:cNvPicPr>
            <a:picLocks noChangeAspect="1" noChangeArrowheads="1"/>
          </p:cNvPicPr>
          <p:nvPr/>
        </p:nvPicPr>
        <p:blipFill>
          <a:blip r:embed="rId5"/>
          <a:srcRect/>
          <a:stretch>
            <a:fillRect/>
          </a:stretch>
        </p:blipFill>
        <p:spPr bwMode="auto">
          <a:xfrm>
            <a:off x="7315200" y="304800"/>
            <a:ext cx="1392731" cy="1657351"/>
          </a:xfrm>
          <a:prstGeom prst="rect">
            <a:avLst/>
          </a:prstGeom>
          <a:noFill/>
        </p:spPr>
      </p:pic>
      <p:sp>
        <p:nvSpPr>
          <p:cNvPr id="10" name="Rectangle 9"/>
          <p:cNvSpPr/>
          <p:nvPr/>
        </p:nvSpPr>
        <p:spPr>
          <a:xfrm>
            <a:off x="0" y="4343400"/>
            <a:ext cx="6858000" cy="2308324"/>
          </a:xfrm>
          <a:prstGeom prst="rect">
            <a:avLst/>
          </a:prstGeom>
        </p:spPr>
        <p:txBody>
          <a:bodyPr wrap="square">
            <a:spAutoFit/>
          </a:bodyPr>
          <a:lstStyle/>
          <a:p>
            <a:r>
              <a:rPr lang="en-US" b="1" dirty="0" smtClean="0"/>
              <a:t>William Edward Parry </a:t>
            </a:r>
            <a:r>
              <a:rPr lang="en-US" dirty="0" smtClean="0"/>
              <a:t>made two arctic expeditions to the Northwest Passage in the 1820's and took canned provisions on his journeys. One four-pound tin of roasted veal, carried on both trips but never opened, was kept as an artifact of the expedition in a museum until it was opened in 1938. The contents, then over one hundred years old, were chemically analyzed and found to have kept most of their nutrients and to be in fairly perfect condition. The veal was fed to a cat, who had no complaints whatsoever.</a:t>
            </a:r>
            <a:endParaRPr lang="en-US" dirty="0"/>
          </a:p>
        </p:txBody>
      </p:sp>
      <p:pic>
        <p:nvPicPr>
          <p:cNvPr id="47106" name="Picture 2"/>
          <p:cNvPicPr>
            <a:picLocks noChangeAspect="1" noChangeArrowheads="1"/>
          </p:cNvPicPr>
          <p:nvPr/>
        </p:nvPicPr>
        <p:blipFill>
          <a:blip r:embed="rId6" cstate="print"/>
          <a:srcRect/>
          <a:stretch>
            <a:fillRect/>
          </a:stretch>
        </p:blipFill>
        <p:spPr bwMode="auto">
          <a:xfrm>
            <a:off x="6934200" y="4235098"/>
            <a:ext cx="2209800" cy="2642280"/>
          </a:xfrm>
          <a:prstGeom prst="rect">
            <a:avLst/>
          </a:prstGeom>
          <a:noFill/>
          <a:ln w="9525">
            <a:noFill/>
            <a:miter lim="800000"/>
            <a:headEnd/>
            <a:tailEnd/>
          </a:ln>
          <a:effectLst/>
        </p:spPr>
      </p:pic>
      <p:sp>
        <p:nvSpPr>
          <p:cNvPr id="12" name="Rectangle 11"/>
          <p:cNvSpPr/>
          <p:nvPr/>
        </p:nvSpPr>
        <p:spPr>
          <a:xfrm>
            <a:off x="5410200" y="1828800"/>
            <a:ext cx="848309" cy="369332"/>
          </a:xfrm>
          <a:prstGeom prst="rect">
            <a:avLst/>
          </a:prstGeom>
        </p:spPr>
        <p:txBody>
          <a:bodyPr wrap="none">
            <a:spAutoFit/>
          </a:bodyPr>
          <a:lstStyle/>
          <a:p>
            <a:r>
              <a:rPr lang="en-US" b="1" dirty="0" err="1" smtClean="0"/>
              <a:t>Appert</a:t>
            </a:r>
            <a:endParaRPr lang="en-US" dirty="0"/>
          </a:p>
        </p:txBody>
      </p:sp>
      <p:sp>
        <p:nvSpPr>
          <p:cNvPr id="13" name="Rectangle 12"/>
          <p:cNvSpPr/>
          <p:nvPr/>
        </p:nvSpPr>
        <p:spPr>
          <a:xfrm>
            <a:off x="7848600" y="1981200"/>
            <a:ext cx="743858" cy="369332"/>
          </a:xfrm>
          <a:prstGeom prst="rect">
            <a:avLst/>
          </a:prstGeom>
        </p:spPr>
        <p:txBody>
          <a:bodyPr wrap="none">
            <a:spAutoFit/>
          </a:bodyPr>
          <a:lstStyle/>
          <a:p>
            <a:r>
              <a:rPr lang="en-US" b="1" dirty="0" smtClean="0"/>
              <a:t>Parry </a:t>
            </a:r>
            <a:endParaRPr lang="en-US" dirty="0"/>
          </a:p>
        </p:txBody>
      </p:sp>
      <p:sp>
        <p:nvSpPr>
          <p:cNvPr id="14" name="Rectangle 13"/>
          <p:cNvSpPr/>
          <p:nvPr/>
        </p:nvSpPr>
        <p:spPr>
          <a:xfrm>
            <a:off x="5562600" y="6488668"/>
            <a:ext cx="3411255" cy="369332"/>
          </a:xfrm>
          <a:prstGeom prst="rect">
            <a:avLst/>
          </a:prstGeom>
        </p:spPr>
        <p:txBody>
          <a:bodyPr wrap="none">
            <a:spAutoFit/>
          </a:bodyPr>
          <a:lstStyle/>
          <a:p>
            <a:r>
              <a:rPr lang="en-US" dirty="0" smtClean="0"/>
              <a:t>Scurvy- </a:t>
            </a:r>
            <a:r>
              <a:rPr lang="en-US" dirty="0" err="1" smtClean="0"/>
              <a:t>Vit</a:t>
            </a:r>
            <a:r>
              <a:rPr lang="en-US" dirty="0" smtClean="0"/>
              <a:t> C; synthesis of </a:t>
            </a:r>
            <a:r>
              <a:rPr lang="en-US" u="sng" dirty="0" smtClean="0"/>
              <a:t>collagen</a:t>
            </a:r>
            <a:endParaRPr lang="en-US" dirty="0"/>
          </a:p>
        </p:txBody>
      </p:sp>
      <p:pic>
        <p:nvPicPr>
          <p:cNvPr id="74756" name="Picture 4" descr="Image result for tin ca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381801"/>
            <a:ext cx="2376695" cy="1669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153400" cy="2585323"/>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rPr>
              <a:t>GeO</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is extensively used as a catalyst for the manufacture of polyethylene terephthalate (PET) as unlike PET made using antimony-based catalysts, the mineral water bottles made out of PET </a:t>
            </a:r>
            <a:r>
              <a:rPr lang="en-US" dirty="0" err="1">
                <a:latin typeface="Times New Roman" panose="02020603050405020304" pitchFamily="18" charset="0"/>
                <a:ea typeface="Times New Roman" panose="02020603050405020304" pitchFamily="18" charset="0"/>
              </a:rPr>
              <a:t>polymerised</a:t>
            </a:r>
            <a:r>
              <a:rPr lang="en-US" dirty="0">
                <a:latin typeface="Times New Roman" panose="02020603050405020304" pitchFamily="18" charset="0"/>
                <a:ea typeface="Times New Roman" panose="02020603050405020304" pitchFamily="18" charset="0"/>
              </a:rPr>
              <a:t> using GeO</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retain transparency and do not turn yellow with time.</a:t>
            </a:r>
            <a:endParaRPr lang="en-IN"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rPr>
              <a:t>Germanium (II) compounds, often prepared from GeCl</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.dioxane are more stable compared to Si(II) compounds.</a:t>
            </a:r>
            <a:endParaRPr lang="en-IN"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rPr>
              <a:t>The first stable </a:t>
            </a:r>
            <a:r>
              <a:rPr lang="en-US" dirty="0" err="1">
                <a:latin typeface="Times New Roman" panose="02020603050405020304" pitchFamily="18" charset="0"/>
                <a:ea typeface="Times New Roman" panose="02020603050405020304" pitchFamily="18" charset="0"/>
              </a:rPr>
              <a:t>germanone</a:t>
            </a:r>
            <a:r>
              <a:rPr lang="en-US" dirty="0">
                <a:latin typeface="Times New Roman" panose="02020603050405020304" pitchFamily="18" charset="0"/>
                <a:ea typeface="Times New Roman" panose="02020603050405020304" pitchFamily="18" charset="0"/>
              </a:rPr>
              <a:t> (heavier analogue of a ketone), (</a:t>
            </a:r>
            <a:r>
              <a:rPr lang="en-US" dirty="0" err="1">
                <a:latin typeface="Times New Roman" panose="02020603050405020304" pitchFamily="18" charset="0"/>
                <a:ea typeface="Times New Roman" panose="02020603050405020304" pitchFamily="18" charset="0"/>
              </a:rPr>
              <a:t>Eind</a:t>
            </a:r>
            <a:r>
              <a:rPr lang="en-US" dirty="0">
                <a:latin typeface="Times New Roman" panose="02020603050405020304" pitchFamily="18" charset="0"/>
                <a:ea typeface="Times New Roman" panose="02020603050405020304" pitchFamily="18" charset="0"/>
              </a:rPr>
              <a:t>)</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Ge=O with a tri-coordinate germanium was prepared in 2012 using </a:t>
            </a:r>
            <a:r>
              <a:rPr lang="en-US" dirty="0" err="1">
                <a:latin typeface="Times New Roman" panose="02020603050405020304" pitchFamily="18" charset="0"/>
                <a:ea typeface="Times New Roman" panose="02020603050405020304" pitchFamily="18" charset="0"/>
              </a:rPr>
              <a:t>sterically</a:t>
            </a:r>
            <a:r>
              <a:rPr lang="en-US" dirty="0">
                <a:latin typeface="Times New Roman" panose="02020603050405020304" pitchFamily="18" charset="0"/>
                <a:ea typeface="Times New Roman" panose="02020603050405020304" pitchFamily="18" charset="0"/>
              </a:rPr>
              <a:t> hindered substituents on the germanium.</a:t>
            </a:r>
            <a:endParaRPr lang="en-IN" sz="12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81000" y="3886200"/>
            <a:ext cx="7924800" cy="2585323"/>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rPr>
              <a:t>Bronze</a:t>
            </a:r>
            <a:r>
              <a:rPr lang="en-US" dirty="0">
                <a:solidFill>
                  <a:srgbClr val="252525"/>
                </a:solidFill>
                <a:latin typeface="Times New Roman" panose="02020603050405020304" pitchFamily="18" charset="0"/>
                <a:ea typeface="Times New Roman" panose="02020603050405020304" pitchFamily="18" charset="0"/>
              </a:rPr>
              <a:t>, an alloy of tin and </a:t>
            </a:r>
            <a:r>
              <a:rPr lang="en-US" dirty="0">
                <a:latin typeface="Times New Roman" panose="02020603050405020304" pitchFamily="18" charset="0"/>
                <a:ea typeface="Times New Roman" panose="02020603050405020304" pitchFamily="18" charset="0"/>
              </a:rPr>
              <a:t>copper</a:t>
            </a:r>
            <a:r>
              <a:rPr lang="en-US" dirty="0">
                <a:solidFill>
                  <a:srgbClr val="252525"/>
                </a:solidFill>
                <a:latin typeface="Times New Roman" panose="02020603050405020304" pitchFamily="18" charset="0"/>
                <a:ea typeface="Times New Roman" panose="02020603050405020304" pitchFamily="18" charset="0"/>
              </a:rPr>
              <a:t> was the first </a:t>
            </a:r>
            <a:r>
              <a:rPr lang="en-US" dirty="0">
                <a:latin typeface="Times New Roman" panose="02020603050405020304" pitchFamily="18" charset="0"/>
                <a:ea typeface="Times New Roman" panose="02020603050405020304" pitchFamily="18" charset="0"/>
              </a:rPr>
              <a:t>alloy</a:t>
            </a:r>
            <a:r>
              <a:rPr lang="en-US" dirty="0">
                <a:solidFill>
                  <a:srgbClr val="252525"/>
                </a:solidFill>
                <a:latin typeface="Times New Roman" panose="02020603050405020304" pitchFamily="18" charset="0"/>
                <a:ea typeface="Times New Roman" panose="02020603050405020304" pitchFamily="18" charset="0"/>
              </a:rPr>
              <a:t> to be used on a large scale since 3000 </a:t>
            </a:r>
            <a:r>
              <a:rPr lang="en-US" cap="small" dirty="0">
                <a:solidFill>
                  <a:srgbClr val="252525"/>
                </a:solidFill>
                <a:latin typeface="Times New Roman" panose="02020603050405020304" pitchFamily="18" charset="0"/>
                <a:ea typeface="Times New Roman" panose="02020603050405020304" pitchFamily="18" charset="0"/>
              </a:rPr>
              <a:t>BC</a:t>
            </a:r>
            <a:r>
              <a:rPr lang="en-US" dirty="0">
                <a:solidFill>
                  <a:srgbClr val="252525"/>
                </a:solidFill>
                <a:latin typeface="Times New Roman" panose="02020603050405020304" pitchFamily="18" charset="0"/>
                <a:ea typeface="Times New Roman" panose="02020603050405020304" pitchFamily="18" charset="0"/>
              </a:rPr>
              <a:t>. After 600 </a:t>
            </a:r>
            <a:r>
              <a:rPr lang="en-US" cap="small" dirty="0">
                <a:solidFill>
                  <a:srgbClr val="252525"/>
                </a:solidFill>
                <a:latin typeface="Times New Roman" panose="02020603050405020304" pitchFamily="18" charset="0"/>
                <a:ea typeface="Times New Roman" panose="02020603050405020304" pitchFamily="18" charset="0"/>
              </a:rPr>
              <a:t>BC</a:t>
            </a:r>
            <a:r>
              <a:rPr lang="en-US" dirty="0">
                <a:solidFill>
                  <a:srgbClr val="252525"/>
                </a:solidFill>
                <a:latin typeface="Times New Roman" panose="02020603050405020304" pitchFamily="18" charset="0"/>
                <a:ea typeface="Times New Roman" panose="02020603050405020304" pitchFamily="18" charset="0"/>
              </a:rPr>
              <a:t>, pure metallic tin was produced.</a:t>
            </a:r>
            <a:endParaRPr lang="en-IN"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a:solidFill>
                  <a:srgbClr val="252525"/>
                </a:solidFill>
                <a:latin typeface="Times New Roman" panose="02020603050405020304" pitchFamily="18" charset="0"/>
                <a:ea typeface="Times New Roman" panose="02020603050405020304" pitchFamily="18" charset="0"/>
              </a:rPr>
              <a:t>An important application for tin is </a:t>
            </a:r>
            <a:r>
              <a:rPr lang="en-US" dirty="0">
                <a:latin typeface="Times New Roman" panose="02020603050405020304" pitchFamily="18" charset="0"/>
                <a:ea typeface="Times New Roman" panose="02020603050405020304" pitchFamily="18" charset="0"/>
              </a:rPr>
              <a:t>corrosion</a:t>
            </a:r>
            <a:r>
              <a:rPr lang="en-US" dirty="0">
                <a:solidFill>
                  <a:srgbClr val="252525"/>
                </a:solidFill>
                <a:latin typeface="Times New Roman" panose="02020603050405020304" pitchFamily="18" charset="0"/>
                <a:ea typeface="Times New Roman" panose="02020603050405020304" pitchFamily="18" charset="0"/>
              </a:rPr>
              <a:t>-resistant </a:t>
            </a:r>
            <a:r>
              <a:rPr lang="en-US" dirty="0">
                <a:latin typeface="Times New Roman" panose="02020603050405020304" pitchFamily="18" charset="0"/>
                <a:ea typeface="Times New Roman" panose="02020603050405020304" pitchFamily="18" charset="0"/>
              </a:rPr>
              <a:t>tin plating</a:t>
            </a:r>
            <a:r>
              <a:rPr lang="en-US" dirty="0">
                <a:solidFill>
                  <a:srgbClr val="252525"/>
                </a:solidFill>
                <a:latin typeface="Times New Roman" panose="02020603050405020304" pitchFamily="18" charset="0"/>
                <a:ea typeface="Times New Roman" panose="02020603050405020304" pitchFamily="18" charset="0"/>
              </a:rPr>
              <a:t> of </a:t>
            </a:r>
            <a:r>
              <a:rPr lang="en-US" dirty="0">
                <a:latin typeface="Times New Roman" panose="02020603050405020304" pitchFamily="18" charset="0"/>
                <a:ea typeface="Times New Roman" panose="02020603050405020304" pitchFamily="18" charset="0"/>
              </a:rPr>
              <a:t>steel especially for making cans for storing food without decomposition</a:t>
            </a:r>
            <a:r>
              <a:rPr lang="en-US" dirty="0">
                <a:solidFill>
                  <a:srgbClr val="252525"/>
                </a:solidFill>
                <a:latin typeface="Times New Roman" panose="02020603050405020304" pitchFamily="18" charset="0"/>
                <a:ea typeface="Times New Roman" panose="02020603050405020304" pitchFamily="18" charset="0"/>
              </a:rPr>
              <a:t>. </a:t>
            </a:r>
            <a:endParaRPr lang="en-IN"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rPr>
              <a:t>Tin has the second lowest melting point (232</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C) among air- and moisture-stable solid metals (comparable melting points: aluminium 660</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C, zinc 419.5</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C, lead 327.5</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C, cadmium 321</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C and indium 156.6</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C). Lower melting points than tin are only for alkali metals which are moisture sensitive also mercury, gallium and indium. Indium has a very low natural abundance and is an expensive metal.</a:t>
            </a:r>
            <a:endParaRPr lang="en-IN" sz="12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251623" y="3244334"/>
            <a:ext cx="640753" cy="461665"/>
          </a:xfrm>
          <a:prstGeom prst="rect">
            <a:avLst/>
          </a:prstGeom>
        </p:spPr>
        <p:txBody>
          <a:bodyPr wrap="none">
            <a:spAutoFit/>
          </a:bodyPr>
          <a:lstStyle/>
          <a:p>
            <a:pPr algn="just">
              <a:spcAft>
                <a:spcPts val="0"/>
              </a:spcAft>
            </a:pPr>
            <a:r>
              <a:rPr lang="en-US" sz="2400" b="1" dirty="0">
                <a:latin typeface="Times New Roman" panose="02020603050405020304" pitchFamily="18" charset="0"/>
                <a:ea typeface="Times New Roman" panose="02020603050405020304" pitchFamily="18" charset="0"/>
              </a:rPr>
              <a:t>Tin</a:t>
            </a:r>
            <a:endParaRPr lang="en-I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6149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Image result for tinning copper pots and p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3710463" cy="2473642"/>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115" y="838200"/>
            <a:ext cx="3733800" cy="2473642"/>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6" descr="Image result for tinning copper pots and p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14800"/>
            <a:ext cx="3791722"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3736"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690" y="4114800"/>
            <a:ext cx="3451225" cy="24810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304800"/>
            <a:ext cx="6781800" cy="369332"/>
          </a:xfrm>
          <a:prstGeom prst="rect">
            <a:avLst/>
          </a:prstGeom>
          <a:noFill/>
        </p:spPr>
        <p:txBody>
          <a:bodyPr wrap="square" rtlCol="0">
            <a:spAutoFit/>
          </a:bodyPr>
          <a:lstStyle/>
          <a:p>
            <a:r>
              <a:rPr lang="en-IN" dirty="0" smtClean="0"/>
              <a:t>Tinning of copper vessels  (using NH</a:t>
            </a:r>
            <a:r>
              <a:rPr lang="en-IN" baseline="-25000" dirty="0" smtClean="0"/>
              <a:t>4</a:t>
            </a:r>
            <a:r>
              <a:rPr lang="en-IN" dirty="0" smtClean="0"/>
              <a:t>Cl and </a:t>
            </a:r>
            <a:r>
              <a:rPr lang="en-IN" dirty="0" err="1" smtClean="0"/>
              <a:t>Sn</a:t>
            </a:r>
            <a:r>
              <a:rPr lang="en-IN" dirty="0" smtClean="0"/>
              <a:t>)  ‘</a:t>
            </a:r>
            <a:r>
              <a:rPr lang="en-IN" dirty="0" err="1" smtClean="0"/>
              <a:t>Kalai</a:t>
            </a:r>
            <a:r>
              <a:rPr lang="en-IN" dirty="0" smtClean="0"/>
              <a:t> </a:t>
            </a:r>
            <a:r>
              <a:rPr lang="en-IN" dirty="0" err="1" smtClean="0"/>
              <a:t>wala</a:t>
            </a:r>
            <a:r>
              <a:rPr lang="en-IN" dirty="0" smtClean="0"/>
              <a:t>’</a:t>
            </a:r>
            <a:endParaRPr lang="en-IN" dirty="0"/>
          </a:p>
        </p:txBody>
      </p:sp>
      <p:sp>
        <p:nvSpPr>
          <p:cNvPr id="3" name="Rectangle 2"/>
          <p:cNvSpPr/>
          <p:nvPr/>
        </p:nvSpPr>
        <p:spPr>
          <a:xfrm>
            <a:off x="304800" y="3311842"/>
            <a:ext cx="8458200" cy="646331"/>
          </a:xfrm>
          <a:prstGeom prst="rect">
            <a:avLst/>
          </a:prstGeom>
        </p:spPr>
        <p:txBody>
          <a:bodyPr wrap="square">
            <a:spAutoFit/>
          </a:bodyPr>
          <a:lstStyle/>
          <a:p>
            <a:r>
              <a:rPr lang="en-IN" dirty="0"/>
              <a:t>Tin has the second lowest melting point (</a:t>
            </a:r>
            <a:r>
              <a:rPr lang="en-IN" dirty="0" smtClean="0"/>
              <a:t>232 °C</a:t>
            </a:r>
            <a:r>
              <a:rPr lang="en-IN" dirty="0"/>
              <a:t>) among air- and moisture-stable solid metals (comparable melting points: aluminium </a:t>
            </a:r>
            <a:r>
              <a:rPr lang="en-IN" dirty="0" smtClean="0"/>
              <a:t>660 °C</a:t>
            </a:r>
            <a:r>
              <a:rPr lang="en-IN" dirty="0"/>
              <a:t>, zinc </a:t>
            </a:r>
            <a:r>
              <a:rPr lang="en-IN" dirty="0" smtClean="0"/>
              <a:t>419.5 °C</a:t>
            </a:r>
            <a:r>
              <a:rPr lang="en-IN" dirty="0"/>
              <a:t>, lead </a:t>
            </a:r>
            <a:r>
              <a:rPr lang="en-IN" dirty="0" smtClean="0"/>
              <a:t>327.5 °C)</a:t>
            </a:r>
            <a:endParaRPr lang="en-IN" dirty="0"/>
          </a:p>
        </p:txBody>
      </p:sp>
    </p:spTree>
    <p:extLst>
      <p:ext uri="{BB962C8B-B14F-4D97-AF65-F5344CB8AC3E}">
        <p14:creationId xmlns:p14="http://schemas.microsoft.com/office/powerpoint/2010/main" val="2883386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2104"/>
            <a:ext cx="5562600" cy="461665"/>
          </a:xfrm>
          <a:prstGeom prst="rect">
            <a:avLst/>
          </a:prstGeom>
          <a:noFill/>
        </p:spPr>
        <p:txBody>
          <a:bodyPr wrap="square" rtlCol="0">
            <a:spAutoFit/>
          </a:bodyPr>
          <a:lstStyle/>
          <a:p>
            <a:pPr algn="ctr"/>
            <a:r>
              <a:rPr lang="en-IN" sz="2400" b="1" dirty="0" smtClean="0"/>
              <a:t>Tin based Alloys</a:t>
            </a:r>
            <a:endParaRPr lang="en-IN" sz="2400" b="1" dirty="0"/>
          </a:p>
        </p:txBody>
      </p:sp>
      <p:sp>
        <p:nvSpPr>
          <p:cNvPr id="3" name="TextBox 2"/>
          <p:cNvSpPr txBox="1"/>
          <p:nvPr/>
        </p:nvSpPr>
        <p:spPr>
          <a:xfrm>
            <a:off x="990600" y="583824"/>
            <a:ext cx="7543800" cy="1477328"/>
          </a:xfrm>
          <a:prstGeom prst="rect">
            <a:avLst/>
          </a:prstGeom>
          <a:noFill/>
        </p:spPr>
        <p:txBody>
          <a:bodyPr wrap="square" rtlCol="0">
            <a:spAutoFit/>
          </a:bodyPr>
          <a:lstStyle/>
          <a:p>
            <a:r>
              <a:rPr lang="en-US" dirty="0" err="1"/>
              <a:t>Babbit</a:t>
            </a:r>
            <a:r>
              <a:rPr lang="en-US" dirty="0"/>
              <a:t>			 </a:t>
            </a:r>
            <a:r>
              <a:rPr lang="en-US" dirty="0" err="1"/>
              <a:t>Sn</a:t>
            </a:r>
            <a:r>
              <a:rPr lang="en-US" dirty="0"/>
              <a:t> (86%); Cu (7%); </a:t>
            </a:r>
            <a:r>
              <a:rPr lang="en-US" dirty="0" err="1"/>
              <a:t>Sb</a:t>
            </a:r>
            <a:r>
              <a:rPr lang="en-US" dirty="0"/>
              <a:t> (7%)</a:t>
            </a:r>
            <a:endParaRPr lang="en-IN" dirty="0"/>
          </a:p>
          <a:p>
            <a:r>
              <a:rPr lang="en-US" dirty="0"/>
              <a:t>Pewter			 </a:t>
            </a:r>
            <a:r>
              <a:rPr lang="en-US" dirty="0" err="1"/>
              <a:t>Sn</a:t>
            </a:r>
            <a:r>
              <a:rPr lang="en-US" dirty="0"/>
              <a:t> (92%);Cu (2%); </a:t>
            </a:r>
            <a:r>
              <a:rPr lang="en-US" dirty="0" err="1"/>
              <a:t>Sb</a:t>
            </a:r>
            <a:r>
              <a:rPr lang="en-US" dirty="0"/>
              <a:t> (6</a:t>
            </a:r>
            <a:r>
              <a:rPr lang="en-US" dirty="0" smtClean="0"/>
              <a:t>%)</a:t>
            </a:r>
          </a:p>
          <a:p>
            <a:r>
              <a:rPr lang="en-US" dirty="0" smtClean="0"/>
              <a:t>Bell metal		Cu (78 %); </a:t>
            </a:r>
            <a:r>
              <a:rPr lang="en-US" dirty="0" err="1" smtClean="0"/>
              <a:t>Sn</a:t>
            </a:r>
            <a:r>
              <a:rPr lang="en-US" dirty="0" smtClean="0"/>
              <a:t> (22%) </a:t>
            </a:r>
            <a:endParaRPr lang="en-IN" dirty="0"/>
          </a:p>
          <a:p>
            <a:r>
              <a:rPr lang="en-US" dirty="0" err="1"/>
              <a:t>Pb-Sn</a:t>
            </a:r>
            <a:r>
              <a:rPr lang="en-US" dirty="0"/>
              <a:t> solder		 </a:t>
            </a:r>
            <a:r>
              <a:rPr lang="en-US" dirty="0" err="1"/>
              <a:t>Sn</a:t>
            </a:r>
            <a:r>
              <a:rPr lang="en-US" dirty="0"/>
              <a:t> (63%); </a:t>
            </a:r>
            <a:r>
              <a:rPr lang="en-US" dirty="0" err="1"/>
              <a:t>Pb</a:t>
            </a:r>
            <a:r>
              <a:rPr lang="en-US" dirty="0"/>
              <a:t> (37%)</a:t>
            </a:r>
            <a:endParaRPr lang="en-IN" dirty="0"/>
          </a:p>
          <a:p>
            <a:r>
              <a:rPr lang="en-US" dirty="0"/>
              <a:t>Lead free solder	 </a:t>
            </a:r>
            <a:r>
              <a:rPr lang="en-US" dirty="0" err="1" smtClean="0"/>
              <a:t>Sn</a:t>
            </a:r>
            <a:r>
              <a:rPr lang="en-US" dirty="0" smtClean="0"/>
              <a:t> </a:t>
            </a:r>
            <a:r>
              <a:rPr lang="en-US" dirty="0"/>
              <a:t>(95+%); Ag (3%); Cu (1</a:t>
            </a:r>
            <a:r>
              <a:rPr lang="en-US" dirty="0" smtClean="0"/>
              <a:t>%)</a:t>
            </a:r>
            <a:r>
              <a:rPr lang="en-IN" dirty="0"/>
              <a:t> </a:t>
            </a:r>
            <a:r>
              <a:rPr lang="en-US" dirty="0" smtClean="0"/>
              <a:t>(</a:t>
            </a:r>
            <a:r>
              <a:rPr lang="en-US" dirty="0"/>
              <a:t>SAC)</a:t>
            </a:r>
            <a:endParaRPr lang="en-IN" dirty="0"/>
          </a:p>
        </p:txBody>
      </p:sp>
      <p:pic>
        <p:nvPicPr>
          <p:cNvPr id="52226" name="Picture 2" descr="Image result for babbitt allo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04" t="32674" r="2104" b="1977"/>
          <a:stretch/>
        </p:blipFill>
        <p:spPr bwMode="auto">
          <a:xfrm>
            <a:off x="375926" y="2180473"/>
            <a:ext cx="2452993" cy="1897063"/>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208" y="2186027"/>
            <a:ext cx="2105095" cy="1897063"/>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descr="Image result for lead tin sol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251" y="2186027"/>
            <a:ext cx="1552505" cy="1982032"/>
          </a:xfrm>
          <a:prstGeom prst="rect">
            <a:avLst/>
          </a:prstGeom>
          <a:noFill/>
          <a:extLst>
            <a:ext uri="{909E8E84-426E-40DD-AFC4-6F175D3DCCD1}">
              <a14:hiddenFill xmlns:a14="http://schemas.microsoft.com/office/drawing/2010/main">
                <a:solidFill>
                  <a:srgbClr val="FFFFFF"/>
                </a:solidFill>
              </a14:hiddenFill>
            </a:ext>
          </a:extLst>
        </p:spPr>
      </p:pic>
      <p:pic>
        <p:nvPicPr>
          <p:cNvPr id="52232" name="Picture 8" descr="Image result for lead  solde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704" y="2534484"/>
            <a:ext cx="19812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52234" name="Picture 10" descr="Image result for tin whiskers from solder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1251" y="4108340"/>
            <a:ext cx="3629255" cy="272194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Image result for tin whiskers from sold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p:cNvPicPr>
            <a:picLocks noChangeAspect="1"/>
          </p:cNvPicPr>
          <p:nvPr/>
        </p:nvPicPr>
        <p:blipFill rotWithShape="1">
          <a:blip r:embed="rId7"/>
          <a:srcRect b="26343"/>
          <a:stretch/>
        </p:blipFill>
        <p:spPr>
          <a:xfrm>
            <a:off x="558394" y="4683193"/>
            <a:ext cx="4209143" cy="1627671"/>
          </a:xfrm>
          <a:prstGeom prst="rect">
            <a:avLst/>
          </a:prstGeom>
        </p:spPr>
      </p:pic>
      <p:sp>
        <p:nvSpPr>
          <p:cNvPr id="4" name="TextBox 3"/>
          <p:cNvSpPr txBox="1"/>
          <p:nvPr/>
        </p:nvSpPr>
        <p:spPr>
          <a:xfrm>
            <a:off x="2186194" y="6422579"/>
            <a:ext cx="2743200" cy="369332"/>
          </a:xfrm>
          <a:prstGeom prst="rect">
            <a:avLst/>
          </a:prstGeom>
          <a:noFill/>
        </p:spPr>
        <p:txBody>
          <a:bodyPr wrap="square" rtlCol="0">
            <a:spAutoFit/>
          </a:bodyPr>
          <a:lstStyle/>
          <a:p>
            <a:r>
              <a:rPr lang="en-IN" dirty="0" smtClean="0"/>
              <a:t>Tin whiskers </a:t>
            </a:r>
            <a:endParaRPr lang="en-IN" dirty="0"/>
          </a:p>
        </p:txBody>
      </p:sp>
    </p:spTree>
    <p:extLst>
      <p:ext uri="{BB962C8B-B14F-4D97-AF65-F5344CB8AC3E}">
        <p14:creationId xmlns:p14="http://schemas.microsoft.com/office/powerpoint/2010/main" val="2378946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1676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3" name="Object 2"/>
          <p:cNvGraphicFramePr>
            <a:graphicFrameLocks noChangeAspect="1"/>
          </p:cNvGraphicFramePr>
          <p:nvPr>
            <p:extLst>
              <p:ext uri="{D42A27DB-BD31-4B8C-83A1-F6EECF244321}">
                <p14:modId xmlns:p14="http://schemas.microsoft.com/office/powerpoint/2010/main" val="1486528580"/>
              </p:ext>
            </p:extLst>
          </p:nvPr>
        </p:nvGraphicFramePr>
        <p:xfrm>
          <a:off x="685800" y="2314973"/>
          <a:ext cx="7972657" cy="1161256"/>
        </p:xfrm>
        <a:graphic>
          <a:graphicData uri="http://schemas.openxmlformats.org/presentationml/2006/ole">
            <mc:AlternateContent xmlns:mc="http://schemas.openxmlformats.org/markup-compatibility/2006">
              <mc:Choice xmlns:v="urn:schemas-microsoft-com:vml" Requires="v">
                <p:oleObj spid="_x0000_s53652" name="CS ChemDraw Drawing" r:id="rId3" imgW="5231704" imgH="756842" progId="ChemDraw.Document.6.0">
                  <p:embed/>
                </p:oleObj>
              </mc:Choice>
              <mc:Fallback>
                <p:oleObj name="CS ChemDraw Drawing" r:id="rId3" imgW="5231704" imgH="756842" progId="ChemDraw.Document.6.0">
                  <p:embed/>
                  <p:pic>
                    <p:nvPicPr>
                      <p:cNvPr id="0" name="Object 1"/>
                      <p:cNvPicPr>
                        <a:picLocks noChangeAspect="1" noChangeArrowheads="1"/>
                      </p:cNvPicPr>
                      <p:nvPr/>
                    </p:nvPicPr>
                    <p:blipFill>
                      <a:blip r:embed="rId4"/>
                      <a:srcRect/>
                      <a:stretch>
                        <a:fillRect/>
                      </a:stretch>
                    </p:blipFill>
                    <p:spPr bwMode="auto">
                      <a:xfrm>
                        <a:off x="685800" y="2314973"/>
                        <a:ext cx="7972657" cy="1161256"/>
                      </a:xfrm>
                      <a:prstGeom prst="rect">
                        <a:avLst/>
                      </a:prstGeom>
                      <a:noFill/>
                      <a:extLst/>
                    </p:spPr>
                  </p:pic>
                </p:oleObj>
              </mc:Fallback>
            </mc:AlternateContent>
          </a:graphicData>
        </a:graphic>
      </p:graphicFrame>
      <p:sp>
        <p:nvSpPr>
          <p:cNvPr id="4" name="Rectangle 4"/>
          <p:cNvSpPr>
            <a:spLocks noChangeArrowheads="1"/>
          </p:cNvSpPr>
          <p:nvPr/>
        </p:nvSpPr>
        <p:spPr bwMode="auto">
          <a:xfrm>
            <a:off x="182880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3270966217"/>
              </p:ext>
            </p:extLst>
          </p:nvPr>
        </p:nvGraphicFramePr>
        <p:xfrm>
          <a:off x="1501588" y="3905098"/>
          <a:ext cx="5578134" cy="762443"/>
        </p:xfrm>
        <a:graphic>
          <a:graphicData uri="http://schemas.openxmlformats.org/presentationml/2006/ole">
            <mc:AlternateContent xmlns:mc="http://schemas.openxmlformats.org/markup-compatibility/2006">
              <mc:Choice xmlns:v="urn:schemas-microsoft-com:vml" Requires="v">
                <p:oleObj spid="_x0000_s53653" name="CS ChemDraw Drawing" r:id="rId5" imgW="3634197" imgH="484398" progId="ChemDraw.Document.6.0">
                  <p:embed/>
                </p:oleObj>
              </mc:Choice>
              <mc:Fallback>
                <p:oleObj name="CS ChemDraw Drawing" r:id="rId5" imgW="3634197" imgH="484398" progId="ChemDraw.Document.6.0">
                  <p:embed/>
                  <p:pic>
                    <p:nvPicPr>
                      <p:cNvPr id="0" name="Object 3"/>
                      <p:cNvPicPr>
                        <a:picLocks noChangeAspect="1" noChangeArrowheads="1"/>
                      </p:cNvPicPr>
                      <p:nvPr/>
                    </p:nvPicPr>
                    <p:blipFill>
                      <a:blip r:embed="rId6"/>
                      <a:srcRect/>
                      <a:stretch>
                        <a:fillRect/>
                      </a:stretch>
                    </p:blipFill>
                    <p:spPr bwMode="auto">
                      <a:xfrm>
                        <a:off x="1501588" y="3905098"/>
                        <a:ext cx="5578134" cy="762443"/>
                      </a:xfrm>
                      <a:prstGeom prst="rect">
                        <a:avLst/>
                      </a:prstGeom>
                      <a:noFill/>
                      <a:extLst/>
                    </p:spPr>
                  </p:pic>
                </p:oleObj>
              </mc:Fallback>
            </mc:AlternateContent>
          </a:graphicData>
        </a:graphic>
      </p:graphicFrame>
      <p:sp>
        <p:nvSpPr>
          <p:cNvPr id="6" name="Rectangle 6"/>
          <p:cNvSpPr>
            <a:spLocks noChangeArrowheads="1"/>
          </p:cNvSpPr>
          <p:nvPr/>
        </p:nvSpPr>
        <p:spPr bwMode="auto">
          <a:xfrm>
            <a:off x="2057400" y="52625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Object 6"/>
          <p:cNvGraphicFramePr>
            <a:graphicFrameLocks noChangeAspect="1"/>
          </p:cNvGraphicFramePr>
          <p:nvPr>
            <p:extLst>
              <p:ext uri="{D42A27DB-BD31-4B8C-83A1-F6EECF244321}">
                <p14:modId xmlns:p14="http://schemas.microsoft.com/office/powerpoint/2010/main" val="3849493566"/>
              </p:ext>
            </p:extLst>
          </p:nvPr>
        </p:nvGraphicFramePr>
        <p:xfrm>
          <a:off x="1555376" y="4978886"/>
          <a:ext cx="5602755" cy="783102"/>
        </p:xfrm>
        <a:graphic>
          <a:graphicData uri="http://schemas.openxmlformats.org/presentationml/2006/ole">
            <mc:AlternateContent xmlns:mc="http://schemas.openxmlformats.org/markup-compatibility/2006">
              <mc:Choice xmlns:v="urn:schemas-microsoft-com:vml" Requires="v">
                <p:oleObj spid="_x0000_s53654" name="CS ChemDraw Drawing" r:id="rId7" imgW="3634197" imgH="497996" progId="ChemDraw.Document.6.0">
                  <p:embed/>
                </p:oleObj>
              </mc:Choice>
              <mc:Fallback>
                <p:oleObj name="CS ChemDraw Drawing" r:id="rId7" imgW="3634197" imgH="497996" progId="ChemDraw.Document.6.0">
                  <p:embed/>
                  <p:pic>
                    <p:nvPicPr>
                      <p:cNvPr id="0" name="Object 5"/>
                      <p:cNvPicPr>
                        <a:picLocks noChangeAspect="1" noChangeArrowheads="1"/>
                      </p:cNvPicPr>
                      <p:nvPr/>
                    </p:nvPicPr>
                    <p:blipFill>
                      <a:blip r:embed="rId8"/>
                      <a:srcRect/>
                      <a:stretch>
                        <a:fillRect/>
                      </a:stretch>
                    </p:blipFill>
                    <p:spPr bwMode="auto">
                      <a:xfrm>
                        <a:off x="1555376" y="4978886"/>
                        <a:ext cx="5602755" cy="783102"/>
                      </a:xfrm>
                      <a:prstGeom prst="rect">
                        <a:avLst/>
                      </a:prstGeom>
                      <a:noFill/>
                      <a:extLst/>
                    </p:spPr>
                  </p:pic>
                </p:oleObj>
              </mc:Fallback>
            </mc:AlternateContent>
          </a:graphicData>
        </a:graphic>
      </p:graphicFrame>
      <p:sp>
        <p:nvSpPr>
          <p:cNvPr id="8" name="Rectangle 8"/>
          <p:cNvSpPr>
            <a:spLocks noChangeArrowheads="1"/>
          </p:cNvSpPr>
          <p:nvPr/>
        </p:nvSpPr>
        <p:spPr bwMode="auto">
          <a:xfrm>
            <a:off x="2057400" y="8429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9" name="Object 8"/>
          <p:cNvGraphicFramePr>
            <a:graphicFrameLocks noChangeAspect="1"/>
          </p:cNvGraphicFramePr>
          <p:nvPr>
            <p:extLst>
              <p:ext uri="{D42A27DB-BD31-4B8C-83A1-F6EECF244321}">
                <p14:modId xmlns:p14="http://schemas.microsoft.com/office/powerpoint/2010/main" val="1211016640"/>
              </p:ext>
            </p:extLst>
          </p:nvPr>
        </p:nvGraphicFramePr>
        <p:xfrm>
          <a:off x="2819400" y="1866787"/>
          <a:ext cx="3978275" cy="342900"/>
        </p:xfrm>
        <a:graphic>
          <a:graphicData uri="http://schemas.openxmlformats.org/presentationml/2006/ole">
            <mc:AlternateContent xmlns:mc="http://schemas.openxmlformats.org/markup-compatibility/2006">
              <mc:Choice xmlns:v="urn:schemas-microsoft-com:vml" Requires="v">
                <p:oleObj spid="_x0000_s53655" name="CS ChemDraw Drawing" r:id="rId9" imgW="2244306" imgH="185694" progId="ChemDraw.Document.6.0">
                  <p:embed/>
                </p:oleObj>
              </mc:Choice>
              <mc:Fallback>
                <p:oleObj name="CS ChemDraw Drawing" r:id="rId9" imgW="2244306" imgH="185694" progId="ChemDraw.Document.6.0">
                  <p:embed/>
                  <p:pic>
                    <p:nvPicPr>
                      <p:cNvPr id="0" name="Object 7"/>
                      <p:cNvPicPr>
                        <a:picLocks noChangeAspect="1" noChangeArrowheads="1"/>
                      </p:cNvPicPr>
                      <p:nvPr/>
                    </p:nvPicPr>
                    <p:blipFill>
                      <a:blip r:embed="rId10"/>
                      <a:srcRect/>
                      <a:stretch>
                        <a:fillRect/>
                      </a:stretch>
                    </p:blipFill>
                    <p:spPr bwMode="auto">
                      <a:xfrm>
                        <a:off x="2819400" y="1866787"/>
                        <a:ext cx="3978275" cy="342900"/>
                      </a:xfrm>
                      <a:prstGeom prst="rect">
                        <a:avLst/>
                      </a:prstGeom>
                      <a:noFill/>
                      <a:extLst/>
                    </p:spPr>
                  </p:pic>
                </p:oleObj>
              </mc:Fallback>
            </mc:AlternateContent>
          </a:graphicData>
        </a:graphic>
      </p:graphicFrame>
      <p:sp>
        <p:nvSpPr>
          <p:cNvPr id="10" name="TextBox 9"/>
          <p:cNvSpPr txBox="1"/>
          <p:nvPr/>
        </p:nvSpPr>
        <p:spPr>
          <a:xfrm>
            <a:off x="1962759" y="273106"/>
            <a:ext cx="5691555" cy="400110"/>
          </a:xfrm>
          <a:prstGeom prst="rect">
            <a:avLst/>
          </a:prstGeom>
          <a:noFill/>
        </p:spPr>
        <p:txBody>
          <a:bodyPr wrap="square" rtlCol="0">
            <a:spAutoFit/>
          </a:bodyPr>
          <a:lstStyle/>
          <a:p>
            <a:pPr algn="ctr"/>
            <a:r>
              <a:rPr lang="en-IN" sz="2000" b="1" dirty="0" smtClean="0"/>
              <a:t>Stannous chloride</a:t>
            </a:r>
            <a:endParaRPr lang="en-IN" sz="2000" b="1" dirty="0"/>
          </a:p>
        </p:txBody>
      </p:sp>
      <p:sp>
        <p:nvSpPr>
          <p:cNvPr id="13" name="Rectangle 51"/>
          <p:cNvSpPr>
            <a:spLocks noChangeArrowheads="1"/>
          </p:cNvSpPr>
          <p:nvPr/>
        </p:nvSpPr>
        <p:spPr bwMode="auto">
          <a:xfrm>
            <a:off x="0" y="638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13"/>
          <p:cNvSpPr/>
          <p:nvPr/>
        </p:nvSpPr>
        <p:spPr>
          <a:xfrm>
            <a:off x="0" y="795130"/>
            <a:ext cx="9144000" cy="923330"/>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rPr>
              <a:t>Stannous chloride is a convenient, easily prepared and handled reducing agent. SnCl</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2H</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O is prepared by the reaction of hydrochloric acid on tin metal, while the anhydrous form is prepared by the action of </a:t>
            </a:r>
            <a:r>
              <a:rPr lang="en-US" dirty="0" err="1">
                <a:latin typeface="Times New Roman" panose="02020603050405020304" pitchFamily="18" charset="0"/>
                <a:ea typeface="Times New Roman" panose="02020603050405020304" pitchFamily="18" charset="0"/>
              </a:rPr>
              <a:t>HCl</a:t>
            </a:r>
            <a:r>
              <a:rPr lang="en-US" dirty="0">
                <a:latin typeface="Times New Roman" panose="02020603050405020304" pitchFamily="18" charset="0"/>
                <a:ea typeface="Times New Roman" panose="02020603050405020304" pitchFamily="18" charset="0"/>
              </a:rPr>
              <a:t> gas with tin.</a:t>
            </a:r>
            <a:endParaRPr lang="en-IN" sz="1200" dirty="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228600" y="5965459"/>
            <a:ext cx="8686799" cy="646331"/>
          </a:xfrm>
          <a:prstGeom prst="rect">
            <a:avLst/>
          </a:prstGeom>
        </p:spPr>
        <p:txBody>
          <a:bodyPr wrap="square">
            <a:spAutoFit/>
          </a:bodyPr>
          <a:lstStyle/>
          <a:p>
            <a:r>
              <a:rPr lang="en-IN" dirty="0"/>
              <a:t>conveniently used for the conversion of aryl nitriles to aldehydes, aryl nitro to amino groups and quinine to hydroquinone.</a:t>
            </a:r>
          </a:p>
        </p:txBody>
      </p:sp>
    </p:spTree>
    <p:extLst>
      <p:ext uri="{BB962C8B-B14F-4D97-AF65-F5344CB8AC3E}">
        <p14:creationId xmlns:p14="http://schemas.microsoft.com/office/powerpoint/2010/main" val="3327693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2880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3" name="Object 2"/>
          <p:cNvGraphicFramePr>
            <a:graphicFrameLocks noChangeAspect="1"/>
          </p:cNvGraphicFramePr>
          <p:nvPr>
            <p:extLst>
              <p:ext uri="{D42A27DB-BD31-4B8C-83A1-F6EECF244321}">
                <p14:modId xmlns:p14="http://schemas.microsoft.com/office/powerpoint/2010/main" val="1240530617"/>
              </p:ext>
            </p:extLst>
          </p:nvPr>
        </p:nvGraphicFramePr>
        <p:xfrm>
          <a:off x="1572419" y="4572839"/>
          <a:ext cx="5922961" cy="2265875"/>
        </p:xfrm>
        <a:graphic>
          <a:graphicData uri="http://schemas.openxmlformats.org/presentationml/2006/ole">
            <mc:AlternateContent xmlns:mc="http://schemas.openxmlformats.org/markup-compatibility/2006">
              <mc:Choice xmlns:v="urn:schemas-microsoft-com:vml" Requires="v">
                <p:oleObj spid="_x0000_s54473" name="CS ChemDraw Drawing" r:id="rId3" imgW="4336893" imgH="1656236" progId="ChemDraw.Document.6.0">
                  <p:embed/>
                </p:oleObj>
              </mc:Choice>
              <mc:Fallback>
                <p:oleObj name="CS ChemDraw Drawing" r:id="rId3" imgW="4336893" imgH="1656236" progId="ChemDraw.Document.6.0">
                  <p:embed/>
                  <p:pic>
                    <p:nvPicPr>
                      <p:cNvPr id="0" name="Object 1"/>
                      <p:cNvPicPr>
                        <a:picLocks noChangeAspect="1" noChangeArrowheads="1"/>
                      </p:cNvPicPr>
                      <p:nvPr/>
                    </p:nvPicPr>
                    <p:blipFill>
                      <a:blip r:embed="rId4"/>
                      <a:srcRect/>
                      <a:stretch>
                        <a:fillRect/>
                      </a:stretch>
                    </p:blipFill>
                    <p:spPr bwMode="auto">
                      <a:xfrm>
                        <a:off x="1572419" y="4572839"/>
                        <a:ext cx="5922961" cy="2265875"/>
                      </a:xfrm>
                      <a:prstGeom prst="rect">
                        <a:avLst/>
                      </a:prstGeom>
                      <a:noFill/>
                      <a:extLst/>
                    </p:spPr>
                  </p:pic>
                </p:oleObj>
              </mc:Fallback>
            </mc:AlternateContent>
          </a:graphicData>
        </a:graphic>
      </p:graphicFrame>
      <p:sp>
        <p:nvSpPr>
          <p:cNvPr id="4" name="Rectangle 4"/>
          <p:cNvSpPr>
            <a:spLocks noChangeArrowheads="1"/>
          </p:cNvSpPr>
          <p:nvPr/>
        </p:nvSpPr>
        <p:spPr bwMode="auto">
          <a:xfrm>
            <a:off x="152400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1153568944"/>
              </p:ext>
            </p:extLst>
          </p:nvPr>
        </p:nvGraphicFramePr>
        <p:xfrm>
          <a:off x="990600" y="2299037"/>
          <a:ext cx="7522107" cy="819150"/>
        </p:xfrm>
        <a:graphic>
          <a:graphicData uri="http://schemas.openxmlformats.org/presentationml/2006/ole">
            <mc:AlternateContent xmlns:mc="http://schemas.openxmlformats.org/markup-compatibility/2006">
              <mc:Choice xmlns:v="urn:schemas-microsoft-com:vml" Requires="v">
                <p:oleObj spid="_x0000_s54474" name="CS ChemDraw Drawing" r:id="rId5" imgW="4728637" imgH="510188" progId="ChemDraw.Document.6.0">
                  <p:embed/>
                </p:oleObj>
              </mc:Choice>
              <mc:Fallback>
                <p:oleObj name="CS ChemDraw Drawing" r:id="rId5" imgW="4728637" imgH="510188" progId="ChemDraw.Document.6.0">
                  <p:embed/>
                  <p:pic>
                    <p:nvPicPr>
                      <p:cNvPr id="0" name="Object 3"/>
                      <p:cNvPicPr>
                        <a:picLocks noChangeAspect="1" noChangeArrowheads="1"/>
                      </p:cNvPicPr>
                      <p:nvPr/>
                    </p:nvPicPr>
                    <p:blipFill>
                      <a:blip r:embed="rId6"/>
                      <a:srcRect/>
                      <a:stretch>
                        <a:fillRect/>
                      </a:stretch>
                    </p:blipFill>
                    <p:spPr bwMode="auto">
                      <a:xfrm>
                        <a:off x="990600" y="2299037"/>
                        <a:ext cx="7522107" cy="819150"/>
                      </a:xfrm>
                      <a:prstGeom prst="rect">
                        <a:avLst/>
                      </a:prstGeom>
                      <a:noFill/>
                      <a:extLst/>
                    </p:spPr>
                  </p:pic>
                </p:oleObj>
              </mc:Fallback>
            </mc:AlternateContent>
          </a:graphicData>
        </a:graphic>
      </p:graphicFrame>
      <p:sp>
        <p:nvSpPr>
          <p:cNvPr id="6" name="Rectangle 5"/>
          <p:cNvSpPr/>
          <p:nvPr/>
        </p:nvSpPr>
        <p:spPr>
          <a:xfrm>
            <a:off x="152400" y="703125"/>
            <a:ext cx="8763000" cy="1477328"/>
          </a:xfrm>
          <a:prstGeom prst="rect">
            <a:avLst/>
          </a:prstGeom>
        </p:spPr>
        <p:txBody>
          <a:bodyPr wrap="square">
            <a:spAutoFit/>
          </a:bodyPr>
          <a:lstStyle/>
          <a:p>
            <a:pPr algn="just">
              <a:spcAft>
                <a:spcPts val="0"/>
              </a:spcAft>
            </a:pPr>
            <a:r>
              <a:rPr lang="en-US" dirty="0">
                <a:latin typeface="Times New Roman" panose="02020603050405020304" pitchFamily="18" charset="0"/>
                <a:ea typeface="Times New Roman" panose="02020603050405020304" pitchFamily="18" charset="0"/>
              </a:rPr>
              <a:t>Tri n-</a:t>
            </a:r>
            <a:r>
              <a:rPr lang="en-US" dirty="0" err="1">
                <a:latin typeface="Times New Roman" panose="02020603050405020304" pitchFamily="18" charset="0"/>
                <a:ea typeface="Times New Roman" panose="02020603050405020304" pitchFamily="18" charset="0"/>
              </a:rPr>
              <a:t>butyltin</a:t>
            </a:r>
            <a:r>
              <a:rPr lang="en-US" dirty="0">
                <a:latin typeface="Times New Roman" panose="02020603050405020304" pitchFamily="18" charset="0"/>
                <a:ea typeface="Times New Roman" panose="02020603050405020304" pitchFamily="18" charset="0"/>
              </a:rPr>
              <a:t> hydride is a very good radical reducing agent  due to the relatively weak, nonionic bond between tin and hydrogen (Bu</a:t>
            </a:r>
            <a:r>
              <a:rPr lang="en-US" baseline="-25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Sn-H 74 kcal/</a:t>
            </a:r>
            <a:r>
              <a:rPr lang="en-US" dirty="0" err="1">
                <a:latin typeface="Times New Roman" panose="02020603050405020304" pitchFamily="18" charset="0"/>
                <a:ea typeface="Times New Roman" panose="02020603050405020304" pitchFamily="18" charset="0"/>
              </a:rPr>
              <a:t>mol</a:t>
            </a:r>
            <a:r>
              <a:rPr lang="en-US" dirty="0">
                <a:latin typeface="Times New Roman" panose="02020603050405020304" pitchFamily="18" charset="0"/>
                <a:ea typeface="Times New Roman" panose="02020603050405020304" pitchFamily="18" charset="0"/>
              </a:rPr>
              <a:t>) that can cleave </a:t>
            </a:r>
            <a:r>
              <a:rPr lang="en-US" dirty="0" err="1">
                <a:latin typeface="Times New Roman" panose="02020603050405020304" pitchFamily="18" charset="0"/>
                <a:ea typeface="Times New Roman" panose="02020603050405020304" pitchFamily="18" charset="0"/>
              </a:rPr>
              <a:t>homolytically</a:t>
            </a:r>
            <a:r>
              <a:rPr lang="en-US" dirty="0">
                <a:latin typeface="Times New Roman" panose="02020603050405020304" pitchFamily="18" charset="0"/>
                <a:ea typeface="Times New Roman" panose="02020603050405020304" pitchFamily="18" charset="0"/>
              </a:rPr>
              <a:t>.  It is </a:t>
            </a:r>
            <a:r>
              <a:rPr lang="en-US"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 used as a source of hydrogen atoms in organic synthesis. Reaction of </a:t>
            </a:r>
            <a:r>
              <a:rPr lang="en-US" dirty="0" err="1">
                <a:latin typeface="Times New Roman" panose="02020603050405020304" pitchFamily="18" charset="0"/>
                <a:ea typeface="Times New Roman" panose="02020603050405020304" pitchFamily="18" charset="0"/>
              </a:rPr>
              <a:t>silyl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monohydrides</a:t>
            </a:r>
            <a:r>
              <a:rPr lang="en-US" dirty="0">
                <a:latin typeface="Times New Roman" panose="02020603050405020304" pitchFamily="18" charset="0"/>
                <a:ea typeface="Times New Roman" panose="02020603050405020304" pitchFamily="18" charset="0"/>
              </a:rPr>
              <a:t> such as Ph</a:t>
            </a:r>
            <a:r>
              <a:rPr lang="en-US" baseline="-25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SiH, Bu</a:t>
            </a:r>
            <a:r>
              <a:rPr lang="en-US" baseline="-25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SiH or </a:t>
            </a:r>
            <a:r>
              <a:rPr lang="en-US" dirty="0" err="1">
                <a:latin typeface="Times New Roman" panose="02020603050405020304" pitchFamily="18" charset="0"/>
                <a:ea typeface="Times New Roman" panose="02020603050405020304" pitchFamily="18" charset="0"/>
              </a:rPr>
              <a:t>polymethylhydrosilane</a:t>
            </a:r>
            <a:r>
              <a:rPr lang="en-US" dirty="0">
                <a:latin typeface="Times New Roman" panose="02020603050405020304" pitchFamily="18" charset="0"/>
                <a:ea typeface="Times New Roman" panose="02020603050405020304" pitchFamily="18" charset="0"/>
              </a:rPr>
              <a:t>  with  </a:t>
            </a:r>
            <a:r>
              <a:rPr lang="en-US" dirty="0" err="1">
                <a:latin typeface="Times New Roman" panose="02020603050405020304" pitchFamily="18" charset="0"/>
                <a:ea typeface="Times New Roman" panose="02020603050405020304" pitchFamily="18" charset="0"/>
              </a:rPr>
              <a:t>tributyltin</a:t>
            </a:r>
            <a:r>
              <a:rPr lang="en-US" dirty="0">
                <a:latin typeface="Times New Roman" panose="02020603050405020304" pitchFamily="18" charset="0"/>
                <a:ea typeface="Times New Roman" panose="02020603050405020304" pitchFamily="18" charset="0"/>
              </a:rPr>
              <a:t> oxide results in its formation.</a:t>
            </a:r>
            <a:endParaRPr lang="en-IN" sz="1200" dirty="0">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2590800" y="152400"/>
            <a:ext cx="2971800" cy="461665"/>
          </a:xfrm>
          <a:prstGeom prst="rect">
            <a:avLst/>
          </a:prstGeom>
          <a:noFill/>
        </p:spPr>
        <p:txBody>
          <a:bodyPr wrap="square" rtlCol="0">
            <a:spAutoFit/>
          </a:bodyPr>
          <a:lstStyle/>
          <a:p>
            <a:r>
              <a:rPr lang="en-IN" sz="2400" b="1" dirty="0" smtClean="0"/>
              <a:t>Tri n-</a:t>
            </a:r>
            <a:r>
              <a:rPr lang="en-IN" sz="2400" b="1" dirty="0" err="1" smtClean="0"/>
              <a:t>butyltin</a:t>
            </a:r>
            <a:r>
              <a:rPr lang="en-IN" sz="2400" b="1" dirty="0" smtClean="0"/>
              <a:t> hydride</a:t>
            </a:r>
            <a:endParaRPr lang="en-IN" sz="2400" b="1" dirty="0"/>
          </a:p>
        </p:txBody>
      </p:sp>
      <p:sp>
        <p:nvSpPr>
          <p:cNvPr id="8" name="Rectangle 7"/>
          <p:cNvSpPr/>
          <p:nvPr/>
        </p:nvSpPr>
        <p:spPr>
          <a:xfrm>
            <a:off x="152400" y="3157765"/>
            <a:ext cx="9144000" cy="1477328"/>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The process happens by  a radical chain mechanism involving the radical Bu</a:t>
            </a:r>
            <a:r>
              <a:rPr lang="en-US" baseline="-25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Sn•.</a:t>
            </a:r>
            <a:r>
              <a:rPr lang="en-US" spc="-20" dirty="0">
                <a:latin typeface="Times New Roman" panose="02020603050405020304" pitchFamily="18" charset="0"/>
                <a:ea typeface="Times New Roman" panose="02020603050405020304" pitchFamily="18" charset="0"/>
              </a:rPr>
              <a:t> Along with a free radical initiator like AIBN, </a:t>
            </a:r>
            <a:r>
              <a:rPr lang="en-US" spc="-20" dirty="0" err="1">
                <a:latin typeface="Times New Roman" panose="02020603050405020304" pitchFamily="18" charset="0"/>
                <a:ea typeface="Times New Roman" panose="02020603050405020304" pitchFamily="18" charset="0"/>
              </a:rPr>
              <a:t>tributyltin</a:t>
            </a:r>
            <a:r>
              <a:rPr lang="en-US" spc="-20" dirty="0">
                <a:latin typeface="Times New Roman" panose="02020603050405020304" pitchFamily="18" charset="0"/>
                <a:ea typeface="Times New Roman" panose="02020603050405020304" pitchFamily="18" charset="0"/>
              </a:rPr>
              <a:t> hydride generates the </a:t>
            </a:r>
            <a:r>
              <a:rPr lang="en-US" spc="-20" dirty="0" err="1">
                <a:latin typeface="Times New Roman" panose="02020603050405020304" pitchFamily="18" charset="0"/>
                <a:ea typeface="Times New Roman" panose="02020603050405020304" pitchFamily="18" charset="0"/>
              </a:rPr>
              <a:t>tributyltin</a:t>
            </a:r>
            <a:r>
              <a:rPr lang="en-US" spc="-20" dirty="0">
                <a:latin typeface="Times New Roman" panose="02020603050405020304" pitchFamily="18" charset="0"/>
                <a:ea typeface="Times New Roman" panose="02020603050405020304" pitchFamily="18" charset="0"/>
              </a:rPr>
              <a:t> free radical. This radical can cleave an alkyl/aryl halide bond forming a free radical and Bu</a:t>
            </a:r>
            <a:r>
              <a:rPr lang="en-US" spc="-20" baseline="-25000" dirty="0">
                <a:latin typeface="Times New Roman" panose="02020603050405020304" pitchFamily="18" charset="0"/>
                <a:ea typeface="Times New Roman" panose="02020603050405020304" pitchFamily="18" charset="0"/>
              </a:rPr>
              <a:t>3</a:t>
            </a:r>
            <a:r>
              <a:rPr lang="en-US" spc="-20" dirty="0">
                <a:latin typeface="Times New Roman" panose="02020603050405020304" pitchFamily="18" charset="0"/>
                <a:ea typeface="Times New Roman" panose="02020603050405020304" pitchFamily="18" charset="0"/>
              </a:rPr>
              <a:t>SnX. Another molecule of Bu</a:t>
            </a:r>
            <a:r>
              <a:rPr lang="en-US" spc="-20" baseline="-25000" dirty="0">
                <a:latin typeface="Times New Roman" panose="02020603050405020304" pitchFamily="18" charset="0"/>
                <a:ea typeface="Times New Roman" panose="02020603050405020304" pitchFamily="18" charset="0"/>
              </a:rPr>
              <a:t>3</a:t>
            </a:r>
            <a:r>
              <a:rPr lang="en-US" spc="-20" dirty="0">
                <a:latin typeface="Times New Roman" panose="02020603050405020304" pitchFamily="18" charset="0"/>
                <a:ea typeface="Times New Roman" panose="02020603050405020304" pitchFamily="18" charset="0"/>
              </a:rPr>
              <a:t>SnH provides a hydrogen free radical for making an alkyl-aryl hydrogen bond and propagates the radical chain </a:t>
            </a:r>
            <a:r>
              <a:rPr lang="en-US" spc="-20" dirty="0" smtClean="0">
                <a:latin typeface="Times New Roman" panose="02020603050405020304" pitchFamily="18" charset="0"/>
                <a:ea typeface="Times New Roman" panose="02020603050405020304" pitchFamily="18" charset="0"/>
              </a:rPr>
              <a:t>reaction.</a:t>
            </a:r>
            <a:endParaRPr lang="en-IN" dirty="0"/>
          </a:p>
        </p:txBody>
      </p:sp>
    </p:spTree>
    <p:extLst>
      <p:ext uri="{BB962C8B-B14F-4D97-AF65-F5344CB8AC3E}">
        <p14:creationId xmlns:p14="http://schemas.microsoft.com/office/powerpoint/2010/main" val="2308727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8120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3" name="Object 2"/>
          <p:cNvGraphicFramePr>
            <a:graphicFrameLocks noChangeAspect="1"/>
          </p:cNvGraphicFramePr>
          <p:nvPr>
            <p:extLst>
              <p:ext uri="{D42A27DB-BD31-4B8C-83A1-F6EECF244321}">
                <p14:modId xmlns:p14="http://schemas.microsoft.com/office/powerpoint/2010/main" val="2971911690"/>
              </p:ext>
            </p:extLst>
          </p:nvPr>
        </p:nvGraphicFramePr>
        <p:xfrm>
          <a:off x="2590800" y="215115"/>
          <a:ext cx="4319587" cy="974190"/>
        </p:xfrm>
        <a:graphic>
          <a:graphicData uri="http://schemas.openxmlformats.org/presentationml/2006/ole">
            <mc:AlternateContent xmlns:mc="http://schemas.openxmlformats.org/markup-compatibility/2006">
              <mc:Choice xmlns:v="urn:schemas-microsoft-com:vml" Requires="v">
                <p:oleObj spid="_x0000_s55487" name="CS ChemDraw Drawing" r:id="rId3" imgW="2843195" imgH="633515" progId="ChemDraw.Document.6.0">
                  <p:embed/>
                </p:oleObj>
              </mc:Choice>
              <mc:Fallback>
                <p:oleObj name="CS ChemDraw Drawing" r:id="rId3" imgW="2843195" imgH="633515" progId="ChemDraw.Document.6.0">
                  <p:embed/>
                  <p:pic>
                    <p:nvPicPr>
                      <p:cNvPr id="0" name="Object 1"/>
                      <p:cNvPicPr>
                        <a:picLocks noChangeAspect="1" noChangeArrowheads="1"/>
                      </p:cNvPicPr>
                      <p:nvPr/>
                    </p:nvPicPr>
                    <p:blipFill>
                      <a:blip r:embed="rId4"/>
                      <a:srcRect/>
                      <a:stretch>
                        <a:fillRect/>
                      </a:stretch>
                    </p:blipFill>
                    <p:spPr bwMode="auto">
                      <a:xfrm>
                        <a:off x="2590800" y="215115"/>
                        <a:ext cx="4319587" cy="974190"/>
                      </a:xfrm>
                      <a:prstGeom prst="rect">
                        <a:avLst/>
                      </a:prstGeom>
                      <a:noFill/>
                    </p:spPr>
                  </p:pic>
                </p:oleObj>
              </mc:Fallback>
            </mc:AlternateContent>
          </a:graphicData>
        </a:graphic>
      </p:graphicFrame>
      <p:sp>
        <p:nvSpPr>
          <p:cNvPr id="4" name="Rectangle 4"/>
          <p:cNvSpPr>
            <a:spLocks noChangeArrowheads="1"/>
          </p:cNvSpPr>
          <p:nvPr/>
        </p:nvSpPr>
        <p:spPr bwMode="auto">
          <a:xfrm flipV="1">
            <a:off x="1524000" y="2514599"/>
            <a:ext cx="11641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3217713747"/>
              </p:ext>
            </p:extLst>
          </p:nvPr>
        </p:nvGraphicFramePr>
        <p:xfrm>
          <a:off x="1524000" y="1488995"/>
          <a:ext cx="5867400" cy="5337441"/>
        </p:xfrm>
        <a:graphic>
          <a:graphicData uri="http://schemas.openxmlformats.org/presentationml/2006/ole">
            <mc:AlternateContent xmlns:mc="http://schemas.openxmlformats.org/markup-compatibility/2006">
              <mc:Choice xmlns:v="urn:schemas-microsoft-com:vml" Requires="v">
                <p:oleObj spid="_x0000_s55488" name="CS ChemDraw Drawing" r:id="rId5" imgW="5176656" imgH="4704132" progId="ChemDraw.Document.6.0">
                  <p:embed/>
                </p:oleObj>
              </mc:Choice>
              <mc:Fallback>
                <p:oleObj name="CS ChemDraw Drawing" r:id="rId5" imgW="5176656" imgH="4704132"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488995"/>
                        <a:ext cx="5867400" cy="5337441"/>
                      </a:xfrm>
                      <a:prstGeom prst="rect">
                        <a:avLst/>
                      </a:prstGeom>
                      <a:noFill/>
                    </p:spPr>
                  </p:pic>
                </p:oleObj>
              </mc:Fallback>
            </mc:AlternateContent>
          </a:graphicData>
        </a:graphic>
      </p:graphicFrame>
    </p:spTree>
    <p:extLst>
      <p:ext uri="{BB962C8B-B14F-4D97-AF65-F5344CB8AC3E}">
        <p14:creationId xmlns:p14="http://schemas.microsoft.com/office/powerpoint/2010/main" val="1834690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00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3" name="Object 2"/>
          <p:cNvGraphicFramePr>
            <a:graphicFrameLocks noChangeAspect="1"/>
          </p:cNvGraphicFramePr>
          <p:nvPr>
            <p:extLst>
              <p:ext uri="{D42A27DB-BD31-4B8C-83A1-F6EECF244321}">
                <p14:modId xmlns:p14="http://schemas.microsoft.com/office/powerpoint/2010/main" val="4064686183"/>
              </p:ext>
            </p:extLst>
          </p:nvPr>
        </p:nvGraphicFramePr>
        <p:xfrm>
          <a:off x="6553200" y="90489"/>
          <a:ext cx="2447925" cy="885825"/>
        </p:xfrm>
        <a:graphic>
          <a:graphicData uri="http://schemas.openxmlformats.org/presentationml/2006/ole">
            <mc:AlternateContent xmlns:mc="http://schemas.openxmlformats.org/markup-compatibility/2006">
              <mc:Choice xmlns:v="urn:schemas-microsoft-com:vml" Requires="v">
                <p:oleObj spid="_x0000_s56507" name="CS ChemDraw Drawing" r:id="rId3" imgW="2444045" imgH="883493" progId="ChemDraw.Document.6.0">
                  <p:embed/>
                </p:oleObj>
              </mc:Choice>
              <mc:Fallback>
                <p:oleObj name="CS ChemDraw Drawing" r:id="rId3" imgW="2444045" imgH="883493"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90489"/>
                        <a:ext cx="2447925"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4"/>
          <p:cNvSpPr>
            <a:spLocks noChangeArrowheads="1"/>
          </p:cNvSpPr>
          <p:nvPr/>
        </p:nvSpPr>
        <p:spPr bwMode="auto">
          <a:xfrm flipV="1">
            <a:off x="741615" y="2438398"/>
            <a:ext cx="12114344" cy="4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2331661003"/>
              </p:ext>
            </p:extLst>
          </p:nvPr>
        </p:nvGraphicFramePr>
        <p:xfrm>
          <a:off x="606425" y="1520825"/>
          <a:ext cx="5937250" cy="5232400"/>
        </p:xfrm>
        <a:graphic>
          <a:graphicData uri="http://schemas.openxmlformats.org/presentationml/2006/ole">
            <mc:AlternateContent xmlns:mc="http://schemas.openxmlformats.org/markup-compatibility/2006">
              <mc:Choice xmlns:v="urn:schemas-microsoft-com:vml" Requires="v">
                <p:oleObj spid="_x0000_s56508" name="CS ChemDraw Drawing" r:id="rId5" imgW="5330344" imgH="4708457" progId="ChemDraw.Document.6.0">
                  <p:embed/>
                </p:oleObj>
              </mc:Choice>
              <mc:Fallback>
                <p:oleObj name="CS ChemDraw Drawing" r:id="rId5" imgW="5330344" imgH="4708457" progId="ChemDraw.Document.6.0">
                  <p:embed/>
                  <p:pic>
                    <p:nvPicPr>
                      <p:cNvPr id="0" name="Object 3"/>
                      <p:cNvPicPr>
                        <a:picLocks noChangeAspect="1" noChangeArrowheads="1"/>
                      </p:cNvPicPr>
                      <p:nvPr/>
                    </p:nvPicPr>
                    <p:blipFill>
                      <a:blip r:embed="rId6"/>
                      <a:srcRect/>
                      <a:stretch>
                        <a:fillRect/>
                      </a:stretch>
                    </p:blipFill>
                    <p:spPr bwMode="auto">
                      <a:xfrm>
                        <a:off x="606425" y="1520825"/>
                        <a:ext cx="5937250" cy="5232400"/>
                      </a:xfrm>
                      <a:prstGeom prst="rect">
                        <a:avLst/>
                      </a:prstGeom>
                      <a:noFill/>
                    </p:spPr>
                  </p:pic>
                </p:oleObj>
              </mc:Fallback>
            </mc:AlternateContent>
          </a:graphicData>
        </a:graphic>
      </p:graphicFrame>
      <p:sp>
        <p:nvSpPr>
          <p:cNvPr id="6" name="Rectangle 5"/>
          <p:cNvSpPr/>
          <p:nvPr/>
        </p:nvSpPr>
        <p:spPr>
          <a:xfrm>
            <a:off x="457200" y="90489"/>
            <a:ext cx="5943600" cy="1200329"/>
          </a:xfrm>
          <a:prstGeom prst="rect">
            <a:avLst/>
          </a:prstGeom>
        </p:spPr>
        <p:txBody>
          <a:bodyPr wrap="square">
            <a:spAutoFit/>
          </a:bodyPr>
          <a:lstStyle/>
          <a:p>
            <a:r>
              <a:rPr lang="en-US" spc="-20" dirty="0" err="1">
                <a:latin typeface="Times New Roman" panose="02020603050405020304" pitchFamily="18" charset="0"/>
                <a:ea typeface="Times New Roman" panose="02020603050405020304" pitchFamily="18" charset="0"/>
              </a:rPr>
              <a:t>Trimethyltin</a:t>
            </a:r>
            <a:r>
              <a:rPr lang="en-US" spc="-20" dirty="0">
                <a:latin typeface="Times New Roman" panose="02020603050405020304" pitchFamily="18" charset="0"/>
                <a:ea typeface="Times New Roman" panose="02020603050405020304" pitchFamily="18" charset="0"/>
              </a:rPr>
              <a:t> fluoride is  the simplest member of the group of </a:t>
            </a:r>
            <a:r>
              <a:rPr lang="en-US" spc="-20" dirty="0" err="1">
                <a:latin typeface="Times New Roman" panose="02020603050405020304" pitchFamily="18" charset="0"/>
                <a:ea typeface="Times New Roman" panose="02020603050405020304" pitchFamily="18" charset="0"/>
              </a:rPr>
              <a:t>triorganyltin</a:t>
            </a:r>
            <a:r>
              <a:rPr lang="en-US" spc="-20" dirty="0">
                <a:latin typeface="Times New Roman" panose="02020603050405020304" pitchFamily="18" charset="0"/>
                <a:ea typeface="Times New Roman" panose="02020603050405020304" pitchFamily="18" charset="0"/>
              </a:rPr>
              <a:t> fluorides. It is </a:t>
            </a:r>
            <a:r>
              <a:rPr lang="en-US" spc="-20" dirty="0" smtClean="0">
                <a:latin typeface="Times New Roman" panose="02020603050405020304" pitchFamily="18" charset="0"/>
                <a:ea typeface="Times New Roman" panose="02020603050405020304" pitchFamily="18" charset="0"/>
              </a:rPr>
              <a:t>prepared </a:t>
            </a:r>
            <a:r>
              <a:rPr lang="en-US" spc="-20" dirty="0">
                <a:latin typeface="Times New Roman" panose="02020603050405020304" pitchFamily="18" charset="0"/>
                <a:ea typeface="Times New Roman" panose="02020603050405020304" pitchFamily="18" charset="0"/>
              </a:rPr>
              <a:t>by halogen exchange reaction of  (CH</a:t>
            </a:r>
            <a:r>
              <a:rPr lang="en-US" spc="-20" baseline="-25000" dirty="0">
                <a:latin typeface="Times New Roman" panose="02020603050405020304" pitchFamily="18" charset="0"/>
                <a:ea typeface="Times New Roman" panose="02020603050405020304" pitchFamily="18" charset="0"/>
              </a:rPr>
              <a:t>3</a:t>
            </a:r>
            <a:r>
              <a:rPr lang="en-US" spc="-20" dirty="0">
                <a:latin typeface="Times New Roman" panose="02020603050405020304" pitchFamily="18" charset="0"/>
                <a:ea typeface="Times New Roman" panose="02020603050405020304" pitchFamily="18" charset="0"/>
              </a:rPr>
              <a:t>)</a:t>
            </a:r>
            <a:r>
              <a:rPr lang="en-US" spc="-20" baseline="-25000" dirty="0">
                <a:latin typeface="Times New Roman" panose="02020603050405020304" pitchFamily="18" charset="0"/>
                <a:ea typeface="Times New Roman" panose="02020603050405020304" pitchFamily="18" charset="0"/>
              </a:rPr>
              <a:t>3</a:t>
            </a:r>
            <a:r>
              <a:rPr lang="en-US" spc="-20" dirty="0">
                <a:latin typeface="Times New Roman" panose="02020603050405020304" pitchFamily="18" charset="0"/>
                <a:ea typeface="Times New Roman" panose="02020603050405020304" pitchFamily="18" charset="0"/>
              </a:rPr>
              <a:t>SnCl with  KF  or </a:t>
            </a:r>
            <a:r>
              <a:rPr lang="en-US" spc="-20" dirty="0" err="1">
                <a:latin typeface="Times New Roman" panose="02020603050405020304" pitchFamily="18" charset="0"/>
                <a:ea typeface="Times New Roman" panose="02020603050405020304" pitchFamily="18" charset="0"/>
              </a:rPr>
              <a:t>NaF</a:t>
            </a:r>
            <a:r>
              <a:rPr lang="en-US" spc="-20" dirty="0">
                <a:latin typeface="Times New Roman" panose="02020603050405020304" pitchFamily="18" charset="0"/>
                <a:ea typeface="Times New Roman" panose="02020603050405020304" pitchFamily="18" charset="0"/>
              </a:rPr>
              <a:t> in </a:t>
            </a:r>
            <a:r>
              <a:rPr lang="en-US" spc="-20" dirty="0" smtClean="0">
                <a:latin typeface="Times New Roman" panose="02020603050405020304" pitchFamily="18" charset="0"/>
                <a:ea typeface="Times New Roman" panose="02020603050405020304" pitchFamily="18" charset="0"/>
              </a:rPr>
              <a:t>a water ethanol </a:t>
            </a:r>
            <a:r>
              <a:rPr lang="en-US" spc="-20" dirty="0">
                <a:latin typeface="Times New Roman" panose="02020603050405020304" pitchFamily="18" charset="0"/>
                <a:ea typeface="Times New Roman" panose="02020603050405020304" pitchFamily="18" charset="0"/>
              </a:rPr>
              <a:t>mixture.</a:t>
            </a:r>
            <a:r>
              <a:rPr lang="en-US" u="sng" spc="-20" baseline="30000" dirty="0">
                <a:latin typeface="Times New Roman" panose="02020603050405020304" pitchFamily="18" charset="0"/>
                <a:ea typeface="Times New Roman" panose="02020603050405020304" pitchFamily="18" charset="0"/>
              </a:rPr>
              <a:t> </a:t>
            </a:r>
            <a:endParaRPr lang="en-IN" dirty="0"/>
          </a:p>
        </p:txBody>
      </p:sp>
      <p:sp>
        <p:nvSpPr>
          <p:cNvPr id="7" name="Rectangle 6"/>
          <p:cNvSpPr/>
          <p:nvPr/>
        </p:nvSpPr>
        <p:spPr>
          <a:xfrm>
            <a:off x="6680732" y="2485765"/>
            <a:ext cx="2463267" cy="3139321"/>
          </a:xfrm>
          <a:prstGeom prst="rect">
            <a:avLst/>
          </a:prstGeom>
        </p:spPr>
        <p:txBody>
          <a:bodyPr wrap="square">
            <a:spAutoFit/>
          </a:bodyPr>
          <a:lstStyle/>
          <a:p>
            <a:r>
              <a:rPr lang="en-US" spc="-20" dirty="0">
                <a:latin typeface="Times New Roman" panose="02020603050405020304" pitchFamily="18" charset="0"/>
                <a:ea typeface="Times New Roman" panose="02020603050405020304" pitchFamily="18" charset="0"/>
              </a:rPr>
              <a:t>Herbert </a:t>
            </a:r>
            <a:r>
              <a:rPr lang="en-US" spc="-20" dirty="0" err="1">
                <a:latin typeface="Times New Roman" panose="02020603050405020304" pitchFamily="18" charset="0"/>
                <a:ea typeface="Times New Roman" panose="02020603050405020304" pitchFamily="18" charset="0"/>
              </a:rPr>
              <a:t>Roesky</a:t>
            </a:r>
            <a:r>
              <a:rPr lang="en-US" spc="-20" dirty="0">
                <a:latin typeface="Times New Roman" panose="02020603050405020304" pitchFamily="18" charset="0"/>
                <a:ea typeface="Times New Roman" panose="02020603050405020304" pitchFamily="18" charset="0"/>
              </a:rPr>
              <a:t> and coworkers first showed the synthetic  utility of this compound as a very convenient, highly efficient and recyclable  fluorinating agent for  group 4 to 6 organometallic compounds and some main-group chlorides </a:t>
            </a:r>
            <a:endParaRPr lang="en-IN" dirty="0"/>
          </a:p>
        </p:txBody>
      </p:sp>
    </p:spTree>
    <p:extLst>
      <p:ext uri="{BB962C8B-B14F-4D97-AF65-F5344CB8AC3E}">
        <p14:creationId xmlns:p14="http://schemas.microsoft.com/office/powerpoint/2010/main" val="3793987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447800"/>
            <a:ext cx="7291725" cy="3124200"/>
          </a:xfrm>
          <a:prstGeom prst="rect">
            <a:avLst/>
          </a:prstGeom>
        </p:spPr>
      </p:pic>
      <p:sp>
        <p:nvSpPr>
          <p:cNvPr id="5" name="TextBox 4"/>
          <p:cNvSpPr txBox="1"/>
          <p:nvPr/>
        </p:nvSpPr>
        <p:spPr>
          <a:xfrm>
            <a:off x="1524000" y="609600"/>
            <a:ext cx="6910725" cy="461665"/>
          </a:xfrm>
          <a:prstGeom prst="rect">
            <a:avLst/>
          </a:prstGeom>
          <a:noFill/>
        </p:spPr>
        <p:txBody>
          <a:bodyPr wrap="square" rtlCol="0">
            <a:spAutoFit/>
          </a:bodyPr>
          <a:lstStyle/>
          <a:p>
            <a:pPr algn="ctr"/>
            <a:r>
              <a:rPr lang="en-IN" sz="2400" b="1" dirty="0" smtClean="0"/>
              <a:t>Tetraethyl lead as an antiknock agent</a:t>
            </a:r>
            <a:endParaRPr lang="en-IN" sz="2400" b="1" dirty="0"/>
          </a:p>
        </p:txBody>
      </p:sp>
      <p:sp>
        <p:nvSpPr>
          <p:cNvPr id="4" name="Text Box 11"/>
          <p:cNvSpPr txBox="1">
            <a:spLocks noChangeArrowheads="1"/>
          </p:cNvSpPr>
          <p:nvPr/>
        </p:nvSpPr>
        <p:spPr bwMode="auto">
          <a:xfrm>
            <a:off x="2594219" y="5257800"/>
            <a:ext cx="5867400" cy="1077218"/>
          </a:xfrm>
          <a:prstGeom prst="rect">
            <a:avLst/>
          </a:prstGeom>
          <a:noFill/>
          <a:ln w="9525">
            <a:noFill/>
            <a:miter lim="800000"/>
            <a:headEnd/>
            <a:tailEnd/>
          </a:ln>
        </p:spPr>
        <p:txBody>
          <a:bodyPr wrap="square">
            <a:spAutoFit/>
          </a:bodyPr>
          <a:lstStyle/>
          <a:p>
            <a:pPr algn="just">
              <a:spcBef>
                <a:spcPct val="50000"/>
              </a:spcBef>
            </a:pPr>
            <a:r>
              <a:rPr lang="en-US" sz="1600" b="1" dirty="0" smtClean="0">
                <a:solidFill>
                  <a:srgbClr val="3333CC"/>
                </a:solidFill>
              </a:rPr>
              <a:t>J.R. McNeill an environmental historian remarked that </a:t>
            </a:r>
            <a:r>
              <a:rPr lang="en-US" sz="1600" b="1" dirty="0" err="1" smtClean="0">
                <a:solidFill>
                  <a:srgbClr val="3333CC"/>
                </a:solidFill>
              </a:rPr>
              <a:t>Midgley</a:t>
            </a:r>
            <a:r>
              <a:rPr lang="en-US" sz="1600" b="1" dirty="0" smtClean="0">
                <a:solidFill>
                  <a:srgbClr val="3333CC"/>
                </a:solidFill>
              </a:rPr>
              <a:t> </a:t>
            </a:r>
            <a:r>
              <a:rPr lang="en-US" sz="1600" b="1" dirty="0">
                <a:solidFill>
                  <a:srgbClr val="3333CC"/>
                </a:solidFill>
              </a:rPr>
              <a:t>had more impact on the Earth’s atmosphere than any other living organism due to his inventions</a:t>
            </a:r>
            <a:r>
              <a:rPr lang="en-US" sz="1600" dirty="0"/>
              <a:t>: namely, lead gasoline additives and chlorofluorocarbons. </a:t>
            </a:r>
          </a:p>
        </p:txBody>
      </p:sp>
      <p:pic>
        <p:nvPicPr>
          <p:cNvPr id="6" name="Picture 5"/>
          <p:cNvPicPr>
            <a:picLocks noChangeAspect="1"/>
          </p:cNvPicPr>
          <p:nvPr/>
        </p:nvPicPr>
        <p:blipFill>
          <a:blip r:embed="rId3"/>
          <a:stretch>
            <a:fillRect/>
          </a:stretch>
        </p:blipFill>
        <p:spPr>
          <a:xfrm>
            <a:off x="874350" y="4948535"/>
            <a:ext cx="1299300" cy="1452281"/>
          </a:xfrm>
          <a:prstGeom prst="rect">
            <a:avLst/>
          </a:prstGeom>
        </p:spPr>
      </p:pic>
      <p:sp>
        <p:nvSpPr>
          <p:cNvPr id="3" name="TextBox 2"/>
          <p:cNvSpPr txBox="1"/>
          <p:nvPr/>
        </p:nvSpPr>
        <p:spPr>
          <a:xfrm>
            <a:off x="533400" y="6387369"/>
            <a:ext cx="2209800" cy="369332"/>
          </a:xfrm>
          <a:prstGeom prst="rect">
            <a:avLst/>
          </a:prstGeom>
          <a:noFill/>
        </p:spPr>
        <p:txBody>
          <a:bodyPr wrap="square" rtlCol="0">
            <a:spAutoFit/>
          </a:bodyPr>
          <a:lstStyle/>
          <a:p>
            <a:r>
              <a:rPr lang="en-IN" dirty="0" smtClean="0"/>
              <a:t>Thomas </a:t>
            </a:r>
            <a:r>
              <a:rPr lang="en-IN" dirty="0" err="1" smtClean="0"/>
              <a:t>Midgley</a:t>
            </a:r>
            <a:r>
              <a:rPr lang="en-IN" dirty="0" smtClean="0"/>
              <a:t> </a:t>
            </a:r>
            <a:r>
              <a:rPr lang="en-IN" dirty="0" err="1" smtClean="0"/>
              <a:t>Jr</a:t>
            </a:r>
            <a:endParaRPr lang="en-IN" dirty="0"/>
          </a:p>
        </p:txBody>
      </p:sp>
    </p:spTree>
    <p:extLst>
      <p:ext uri="{BB962C8B-B14F-4D97-AF65-F5344CB8AC3E}">
        <p14:creationId xmlns:p14="http://schemas.microsoft.com/office/powerpoint/2010/main" val="2520118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mage result for leaded 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3141"/>
            <a:ext cx="2000250" cy="10650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2333685"/>
            <a:ext cx="8382000" cy="4524315"/>
          </a:xfrm>
          <a:prstGeom prst="rect">
            <a:avLst/>
          </a:prstGeom>
        </p:spPr>
        <p:txBody>
          <a:bodyPr wrap="square">
            <a:spAutoFit/>
          </a:bodyPr>
          <a:lstStyle/>
          <a:p>
            <a:r>
              <a:rPr lang="en-IN" dirty="0" smtClean="0"/>
              <a:t>Tetraethyl lead (TEL) has  weak  </a:t>
            </a:r>
            <a:r>
              <a:rPr lang="en-IN" dirty="0"/>
              <a:t>C–</a:t>
            </a:r>
            <a:r>
              <a:rPr lang="en-IN" dirty="0" err="1"/>
              <a:t>Pb</a:t>
            </a:r>
            <a:r>
              <a:rPr lang="en-IN" dirty="0"/>
              <a:t> </a:t>
            </a:r>
            <a:r>
              <a:rPr lang="en-IN" dirty="0" smtClean="0"/>
              <a:t>bonds (130 </a:t>
            </a:r>
            <a:r>
              <a:rPr lang="en-IN" dirty="0" err="1" smtClean="0"/>
              <a:t>kj</a:t>
            </a:r>
            <a:r>
              <a:rPr lang="en-IN" dirty="0" smtClean="0"/>
              <a:t>/</a:t>
            </a:r>
            <a:r>
              <a:rPr lang="en-IN" dirty="0" err="1" smtClean="0"/>
              <a:t>mol</a:t>
            </a:r>
            <a:r>
              <a:rPr lang="en-IN" dirty="0" smtClean="0"/>
              <a:t>  ; C-C 346 </a:t>
            </a:r>
            <a:r>
              <a:rPr lang="en-IN" dirty="0" err="1" smtClean="0"/>
              <a:t>kj</a:t>
            </a:r>
            <a:r>
              <a:rPr lang="en-IN" dirty="0" smtClean="0"/>
              <a:t>/</a:t>
            </a:r>
            <a:r>
              <a:rPr lang="en-IN" dirty="0" err="1" smtClean="0"/>
              <a:t>mol</a:t>
            </a:r>
            <a:r>
              <a:rPr lang="en-IN" dirty="0" smtClean="0"/>
              <a:t>). The compound is air and moisture stable and is purified by steam distillation. It is soluble in gasoline. </a:t>
            </a:r>
            <a:r>
              <a:rPr lang="en-IN" dirty="0"/>
              <a:t>At the temperatures found in internal combustion engines, (CH</a:t>
            </a:r>
            <a:r>
              <a:rPr lang="en-IN" baseline="-25000" dirty="0"/>
              <a:t>3</a:t>
            </a:r>
            <a:r>
              <a:rPr lang="en-IN" dirty="0"/>
              <a:t>CH</a:t>
            </a:r>
            <a:r>
              <a:rPr lang="en-IN" baseline="-25000" dirty="0"/>
              <a:t>2</a:t>
            </a:r>
            <a:r>
              <a:rPr lang="en-IN" dirty="0"/>
              <a:t>)</a:t>
            </a:r>
            <a:r>
              <a:rPr lang="en-IN" baseline="-25000" dirty="0"/>
              <a:t>4</a:t>
            </a:r>
            <a:r>
              <a:rPr lang="en-IN" dirty="0"/>
              <a:t>Pb decomposes completely into lead and lead oxides as well as combustible, short-lived ethyl radicals. Lead and lead oxide scavenge radical intermediates in combustion reactions. </a:t>
            </a:r>
            <a:r>
              <a:rPr lang="en-IN" dirty="0">
                <a:solidFill>
                  <a:srgbClr val="FF0000"/>
                </a:solidFill>
              </a:rPr>
              <a:t>Engine knock is caused by a cool flame, an oscillating low-temperature combustion reaction that occurs before the proper, hot ignition. Lead quenches </a:t>
            </a:r>
            <a:r>
              <a:rPr lang="en-IN" dirty="0" smtClean="0">
                <a:solidFill>
                  <a:srgbClr val="FF0000"/>
                </a:solidFill>
              </a:rPr>
              <a:t>the </a:t>
            </a:r>
            <a:r>
              <a:rPr lang="en-IN" dirty="0">
                <a:solidFill>
                  <a:srgbClr val="FF0000"/>
                </a:solidFill>
              </a:rPr>
              <a:t>radicals and thus kills the radical chain reaction that would sustain a cool flame, preventing it from disturbing the smooth ignition of the hot flame front</a:t>
            </a:r>
            <a:r>
              <a:rPr lang="en-IN" dirty="0"/>
              <a:t>. Lead itself is the reactive antiknock agent, and TEL serves as a gasoline-soluble </a:t>
            </a:r>
            <a:r>
              <a:rPr lang="en-IN" dirty="0" smtClean="0"/>
              <a:t>lead compound. </a:t>
            </a:r>
            <a:r>
              <a:rPr lang="en-IN" dirty="0"/>
              <a:t>When </a:t>
            </a:r>
            <a:r>
              <a:rPr lang="en-IN" dirty="0" smtClean="0"/>
              <a:t>TEL </a:t>
            </a:r>
            <a:r>
              <a:rPr lang="en-IN" dirty="0"/>
              <a:t>burns, it produces not only carbon dioxide and water, but also lead</a:t>
            </a:r>
            <a:r>
              <a:rPr lang="en-IN" dirty="0" smtClean="0"/>
              <a:t>:</a:t>
            </a:r>
            <a:endParaRPr lang="en-IN" dirty="0"/>
          </a:p>
          <a:p>
            <a:r>
              <a:rPr lang="en-IN" dirty="0"/>
              <a:t>This lead can oxidize further to give species such as lead(II) oxide</a:t>
            </a:r>
            <a:r>
              <a:rPr lang="en-IN" dirty="0" smtClean="0"/>
              <a:t>:</a:t>
            </a:r>
            <a:endParaRPr lang="en-IN" dirty="0"/>
          </a:p>
          <a:p>
            <a:r>
              <a:rPr lang="en-IN" dirty="0" err="1"/>
              <a:t>Pb</a:t>
            </a:r>
            <a:r>
              <a:rPr lang="en-IN" dirty="0"/>
              <a:t> and </a:t>
            </a:r>
            <a:r>
              <a:rPr lang="en-IN" dirty="0" err="1"/>
              <a:t>PbO</a:t>
            </a:r>
            <a:r>
              <a:rPr lang="en-IN" dirty="0"/>
              <a:t> would quickly over-accumulate and destroy an engine. For this reason, the lead scavengers 1,2-dibromoethane and 1,2-dichloroethane are used in conjunction with TEL—these agents form volatile lead(II) bromide (B. P </a:t>
            </a:r>
            <a:r>
              <a:rPr lang="en-IN" dirty="0" smtClean="0"/>
              <a:t>916 </a:t>
            </a:r>
            <a:r>
              <a:rPr lang="en-IN" dirty="0"/>
              <a:t>°C), and lead(II) </a:t>
            </a:r>
            <a:r>
              <a:rPr lang="en-IN" dirty="0" smtClean="0"/>
              <a:t>chloride (B. </a:t>
            </a:r>
            <a:r>
              <a:rPr lang="en-IN" dirty="0"/>
              <a:t>P</a:t>
            </a:r>
            <a:r>
              <a:rPr lang="en-IN" dirty="0" smtClean="0"/>
              <a:t> 954 °C), </a:t>
            </a:r>
            <a:r>
              <a:rPr lang="en-IN" dirty="0"/>
              <a:t>respectively, which are flushed from the engine and into the air</a:t>
            </a:r>
            <a:r>
              <a:rPr lang="en-IN" dirty="0" smtClean="0"/>
              <a:t>.</a:t>
            </a:r>
            <a:endParaRPr lang="en-IN" dirty="0"/>
          </a:p>
        </p:txBody>
      </p:sp>
      <p:pic>
        <p:nvPicPr>
          <p:cNvPr id="5" name="Picture 4"/>
          <p:cNvPicPr>
            <a:picLocks noChangeAspect="1"/>
          </p:cNvPicPr>
          <p:nvPr/>
        </p:nvPicPr>
        <p:blipFill>
          <a:blip r:embed="rId3"/>
          <a:stretch>
            <a:fillRect/>
          </a:stretch>
        </p:blipFill>
        <p:spPr>
          <a:xfrm>
            <a:off x="691500" y="1482532"/>
            <a:ext cx="7018049" cy="708900"/>
          </a:xfrm>
          <a:prstGeom prst="rect">
            <a:avLst/>
          </a:prstGeom>
        </p:spPr>
      </p:pic>
    </p:spTree>
    <p:extLst>
      <p:ext uri="{BB962C8B-B14F-4D97-AF65-F5344CB8AC3E}">
        <p14:creationId xmlns:p14="http://schemas.microsoft.com/office/powerpoint/2010/main" val="3805181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717" y="228600"/>
            <a:ext cx="8153400" cy="2031325"/>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Use of lead and lead based compounds are on a sharp decline in the last 3-4 decades after realizing the high toxicity of lead. </a:t>
            </a:r>
            <a:r>
              <a:rPr lang="en-US" dirty="0" smtClean="0">
                <a:latin typeface="Times New Roman" panose="02020603050405020304" pitchFamily="18" charset="0"/>
                <a:ea typeface="Times New Roman" panose="02020603050405020304" pitchFamily="18" charset="0"/>
              </a:rPr>
              <a:t>The</a:t>
            </a:r>
            <a:r>
              <a:rPr lang="en-US" dirty="0">
                <a:latin typeface="Times New Roman" panose="02020603050405020304" pitchFamily="18" charset="0"/>
                <a:ea typeface="Times New Roman" panose="02020603050405020304" pitchFamily="18" charset="0"/>
              </a:rPr>
              <a:t> Centers for Disease Control (USA) has set the upper limit for blood lead for adults at 10 µg/dl (10 µg/100 g) and for children at 5 µg/dl. It causes almost 10% intellectual disability  and can result in behavioral problems. Some of the effects are permanent.  In severe cases anemia, seizures, coma, or death may occur. Chelation therapy has been found to be useful for removing lead from the body</a:t>
            </a:r>
            <a:endParaRPr lang="en-IN" dirty="0"/>
          </a:p>
        </p:txBody>
      </p:sp>
      <p:sp>
        <p:nvSpPr>
          <p:cNvPr id="3" name="Rectangle 2"/>
          <p:cNvSpPr/>
          <p:nvPr/>
        </p:nvSpPr>
        <p:spPr>
          <a:xfrm>
            <a:off x="338417" y="2259925"/>
            <a:ext cx="8382000" cy="1200329"/>
          </a:xfrm>
          <a:prstGeom prst="rect">
            <a:avLst/>
          </a:prstGeom>
        </p:spPr>
        <p:txBody>
          <a:bodyPr wrap="square">
            <a:spAutoFit/>
          </a:bodyPr>
          <a:lstStyle/>
          <a:p>
            <a:r>
              <a:rPr lang="en-US" spc="-20" dirty="0">
                <a:latin typeface="Times New Roman" panose="02020603050405020304" pitchFamily="18" charset="0"/>
                <a:ea typeface="Times New Roman" panose="02020603050405020304" pitchFamily="18" charset="0"/>
              </a:rPr>
              <a:t>Lead was one of the major components of  solders used for electrical soldering. Well known solders such as </a:t>
            </a:r>
            <a:r>
              <a:rPr lang="en-US" dirty="0">
                <a:latin typeface="Times New Roman" panose="02020603050405020304" pitchFamily="18" charset="0"/>
                <a:ea typeface="Times New Roman" panose="02020603050405020304" pitchFamily="18" charset="0"/>
              </a:rPr>
              <a:t>60/40 </a:t>
            </a:r>
            <a:r>
              <a:rPr lang="en-US" dirty="0" err="1">
                <a:latin typeface="Times New Roman" panose="02020603050405020304" pitchFamily="18" charset="0"/>
                <a:ea typeface="Times New Roman" panose="02020603050405020304" pitchFamily="18" charset="0"/>
              </a:rPr>
              <a:t>Sn-Pb</a:t>
            </a:r>
            <a:r>
              <a:rPr lang="en-US" dirty="0">
                <a:latin typeface="Times New Roman" panose="02020603050405020304" pitchFamily="18" charset="0"/>
                <a:ea typeface="Times New Roman" panose="02020603050405020304" pitchFamily="18" charset="0"/>
              </a:rPr>
              <a:t>, which melts at 188 °C  and 63/37 </a:t>
            </a:r>
            <a:r>
              <a:rPr lang="en-US" dirty="0" err="1">
                <a:latin typeface="Times New Roman" panose="02020603050405020304" pitchFamily="18" charset="0"/>
                <a:ea typeface="Times New Roman" panose="02020603050405020304" pitchFamily="18" charset="0"/>
              </a:rPr>
              <a:t>Sn-Pb</a:t>
            </a:r>
            <a:r>
              <a:rPr lang="en-US" dirty="0">
                <a:latin typeface="Times New Roman" panose="02020603050405020304" pitchFamily="18" charset="0"/>
                <a:ea typeface="Times New Roman" panose="02020603050405020304" pitchFamily="18" charset="0"/>
              </a:rPr>
              <a:t> were used principally in electrical/electronic work. 63/37 is a eutectic alloy of these metals, which has the lowest and sharp melting point (183 °C) of all the tin-lead alloys. </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2522341959"/>
              </p:ext>
            </p:extLst>
          </p:nvPr>
        </p:nvGraphicFramePr>
        <p:xfrm>
          <a:off x="452717" y="3460254"/>
          <a:ext cx="7853083" cy="3501277"/>
        </p:xfrm>
        <a:graphic>
          <a:graphicData uri="http://schemas.openxmlformats.org/drawingml/2006/table">
            <a:tbl>
              <a:tblPr firstRow="1" firstCol="1" bandRow="1">
                <a:tableStyleId>{5C22544A-7EE6-4342-B048-85BDC9FD1C3A}</a:tableStyleId>
              </a:tblPr>
              <a:tblGrid>
                <a:gridCol w="1452283"/>
                <a:gridCol w="6400800"/>
              </a:tblGrid>
              <a:tr h="458144">
                <a:tc>
                  <a:txBody>
                    <a:bodyPr/>
                    <a:lstStyle/>
                    <a:p>
                      <a:pPr algn="ctr">
                        <a:spcAft>
                          <a:spcPts val="0"/>
                        </a:spcAft>
                      </a:pPr>
                      <a:r>
                        <a:rPr lang="en-US" sz="1200" spc="-20" dirty="0">
                          <a:effectLst/>
                        </a:rPr>
                        <a:t>Rechargeable battery</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spc="-20" dirty="0">
                          <a:effectLst/>
                        </a:rPr>
                        <a:t>Property and Applications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72680">
                <a:tc>
                  <a:txBody>
                    <a:bodyPr/>
                    <a:lstStyle/>
                    <a:p>
                      <a:pPr algn="l">
                        <a:spcAft>
                          <a:spcPts val="0"/>
                        </a:spcAft>
                      </a:pPr>
                      <a:r>
                        <a:rPr lang="en-US" sz="1200" spc="-20">
                          <a:effectLst/>
                        </a:rPr>
                        <a:t>Lead Acid</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400" dirty="0">
                          <a:effectLst/>
                        </a:rPr>
                        <a:t>Highly economical for larger power applications where weight does not matter. Preferred choice for automobiles, for hospital equipment, emergency lighting and UPS systems. Inexpensive</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63573">
                <a:tc>
                  <a:txBody>
                    <a:bodyPr/>
                    <a:lstStyle/>
                    <a:p>
                      <a:pPr algn="l">
                        <a:spcAft>
                          <a:spcPts val="0"/>
                        </a:spcAft>
                      </a:pPr>
                      <a:r>
                        <a:rPr lang="en-US" sz="1200" spc="-20">
                          <a:effectLst/>
                        </a:rPr>
                        <a:t>Nickel Cadmium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400" dirty="0">
                          <a:effectLst/>
                        </a:rPr>
                        <a:t>Used where long life, high discharge rate and economical price are important. Main applications in biomedical </a:t>
                      </a:r>
                      <a:r>
                        <a:rPr lang="en-US" sz="1400" dirty="0" err="1">
                          <a:effectLst/>
                        </a:rPr>
                        <a:t>equipments</a:t>
                      </a:r>
                      <a:r>
                        <a:rPr lang="en-US" sz="1400" dirty="0">
                          <a:effectLst/>
                        </a:rPr>
                        <a:t>, professional video cameras and power tools. Contains toxic cadmium. Relatively low in energy density. Expensive</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72680">
                <a:tc>
                  <a:txBody>
                    <a:bodyPr/>
                    <a:lstStyle/>
                    <a:p>
                      <a:pPr algn="l">
                        <a:spcAft>
                          <a:spcPts val="0"/>
                        </a:spcAft>
                      </a:pPr>
                      <a:r>
                        <a:rPr lang="en-US" sz="1200" spc="-20">
                          <a:effectLst/>
                        </a:rPr>
                        <a:t>Ni Metal Hydride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400" dirty="0">
                          <a:effectLst/>
                        </a:rPr>
                        <a:t>Has a higher energy density compared to the </a:t>
                      </a:r>
                      <a:r>
                        <a:rPr lang="en-US" sz="1400" dirty="0" err="1">
                          <a:effectLst/>
                        </a:rPr>
                        <a:t>NiCd</a:t>
                      </a:r>
                      <a:r>
                        <a:rPr lang="en-US" sz="1400" dirty="0">
                          <a:effectLst/>
                        </a:rPr>
                        <a:t> at the expense of reduced  life. NiMH contains no toxic cadmium. Applications include mobile phones and laptop computers. Expensive</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72680">
                <a:tc>
                  <a:txBody>
                    <a:bodyPr/>
                    <a:lstStyle/>
                    <a:p>
                      <a:pPr algn="l">
                        <a:spcAft>
                          <a:spcPts val="0"/>
                        </a:spcAft>
                      </a:pPr>
                      <a:r>
                        <a:rPr lang="en-US" sz="1200" spc="-20">
                          <a:effectLst/>
                        </a:rPr>
                        <a:t>Lithium ion</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400" dirty="0">
                          <a:effectLst/>
                        </a:rPr>
                        <a:t>Fastest growing battery system. Used where high-energy density and lightweight is of prime importance.  Applications include computers and cellular phones. Expensive</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81787">
                <a:tc>
                  <a:txBody>
                    <a:bodyPr/>
                    <a:lstStyle/>
                    <a:p>
                      <a:pPr algn="l">
                        <a:spcAft>
                          <a:spcPts val="0"/>
                        </a:spcAft>
                      </a:pPr>
                      <a:r>
                        <a:rPr lang="en-US" sz="1200" spc="-20">
                          <a:effectLst/>
                        </a:rPr>
                        <a:t>Lithium polymer</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400" dirty="0">
                          <a:effectLst/>
                        </a:rPr>
                        <a:t>Has the attributes of the Li-ion but in smaller in size. Main application is in   mobile phones. Expensive </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60096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7279" y="187891"/>
            <a:ext cx="1582484" cy="369332"/>
          </a:xfrm>
          <a:prstGeom prst="rect">
            <a:avLst/>
          </a:prstGeom>
        </p:spPr>
        <p:txBody>
          <a:bodyPr wrap="none">
            <a:spAutoFit/>
          </a:bodyPr>
          <a:lstStyle/>
          <a:p>
            <a:pPr>
              <a:spcBef>
                <a:spcPts val="600"/>
              </a:spcBef>
              <a:spcAft>
                <a:spcPts val="600"/>
              </a:spcAft>
            </a:pPr>
            <a:r>
              <a:rPr lang="en-US" b="1" dirty="0">
                <a:latin typeface="Times New Roman" panose="02020603050405020304" pitchFamily="18" charset="0"/>
                <a:ea typeface="Times New Roman" panose="02020603050405020304" pitchFamily="18" charset="0"/>
              </a:rPr>
              <a:t>Oxides of lead</a:t>
            </a:r>
            <a:endParaRPr lang="en-IN"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295400" y="557223"/>
            <a:ext cx="6400800" cy="369332"/>
          </a:xfrm>
          <a:prstGeom prst="rect">
            <a:avLst/>
          </a:prstGeom>
        </p:spPr>
        <p:txBody>
          <a:bodyPr wrap="square">
            <a:spAutoFit/>
          </a:bodyPr>
          <a:lstStyle/>
          <a:p>
            <a:pPr>
              <a:spcAft>
                <a:spcPts val="0"/>
              </a:spcAft>
            </a:pPr>
            <a:r>
              <a:rPr lang="en-US" spc="-20" dirty="0" smtClean="0">
                <a:latin typeface="museo-sans"/>
                <a:ea typeface="Times New Roman" panose="02020603050405020304" pitchFamily="18" charset="0"/>
              </a:rPr>
              <a:t>Lead </a:t>
            </a:r>
            <a:r>
              <a:rPr lang="en-US" spc="-20" dirty="0">
                <a:latin typeface="museo-sans"/>
                <a:ea typeface="Times New Roman" panose="02020603050405020304" pitchFamily="18" charset="0"/>
              </a:rPr>
              <a:t>forms three different oxides. </a:t>
            </a:r>
            <a:r>
              <a:rPr lang="en-US" spc="-20" dirty="0" err="1">
                <a:latin typeface="museo-sans"/>
                <a:ea typeface="Times New Roman" panose="02020603050405020304" pitchFamily="18" charset="0"/>
              </a:rPr>
              <a:t>PbO</a:t>
            </a:r>
            <a:r>
              <a:rPr lang="en-US" spc="-20" dirty="0">
                <a:latin typeface="museo-sans"/>
                <a:ea typeface="Times New Roman" panose="02020603050405020304" pitchFamily="18" charset="0"/>
              </a:rPr>
              <a:t>, Pb</a:t>
            </a:r>
            <a:r>
              <a:rPr lang="en-US" spc="-20" baseline="-25000" dirty="0">
                <a:latin typeface="museo-sans"/>
                <a:ea typeface="Times New Roman" panose="02020603050405020304" pitchFamily="18" charset="0"/>
              </a:rPr>
              <a:t>3</a:t>
            </a:r>
            <a:r>
              <a:rPr lang="en-US" spc="-20" dirty="0">
                <a:latin typeface="museo-sans"/>
                <a:ea typeface="Times New Roman" panose="02020603050405020304" pitchFamily="18" charset="0"/>
              </a:rPr>
              <a:t>O</a:t>
            </a:r>
            <a:r>
              <a:rPr lang="en-US" spc="-20" baseline="-25000" dirty="0">
                <a:latin typeface="museo-sans"/>
                <a:ea typeface="Times New Roman" panose="02020603050405020304" pitchFamily="18" charset="0"/>
              </a:rPr>
              <a:t>4</a:t>
            </a:r>
            <a:r>
              <a:rPr lang="en-US" spc="-20" dirty="0">
                <a:latin typeface="museo-sans"/>
                <a:ea typeface="Times New Roman" panose="02020603050405020304" pitchFamily="18" charset="0"/>
              </a:rPr>
              <a:t> and PbO</a:t>
            </a:r>
            <a:r>
              <a:rPr lang="en-US" spc="-20" baseline="-25000" dirty="0">
                <a:latin typeface="museo-sans"/>
                <a:ea typeface="Times New Roman" panose="02020603050405020304" pitchFamily="18" charset="0"/>
              </a:rPr>
              <a:t>2</a:t>
            </a:r>
            <a:r>
              <a:rPr lang="en-US" spc="-20" dirty="0">
                <a:latin typeface="museo-sans"/>
                <a:ea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207468" y="999408"/>
            <a:ext cx="7488732" cy="1477328"/>
          </a:xfrm>
          <a:prstGeom prst="rect">
            <a:avLst/>
          </a:prstGeom>
        </p:spPr>
        <p:txBody>
          <a:bodyPr wrap="square">
            <a:spAutoFit/>
          </a:bodyPr>
          <a:lstStyle/>
          <a:p>
            <a:r>
              <a:rPr lang="en-US" spc="-20" dirty="0">
                <a:latin typeface="museo-sans"/>
                <a:ea typeface="Times New Roman" panose="02020603050405020304" pitchFamily="18" charset="0"/>
                <a:cs typeface="Times New Roman" panose="02020603050405020304" pitchFamily="18" charset="0"/>
              </a:rPr>
              <a:t>Lead (II) oxide, </a:t>
            </a:r>
            <a:r>
              <a:rPr lang="en-US" spc="-20" dirty="0" err="1">
                <a:latin typeface="museo-sans"/>
                <a:ea typeface="Times New Roman" panose="02020603050405020304" pitchFamily="18" charset="0"/>
                <a:cs typeface="Times New Roman" panose="02020603050405020304" pitchFamily="18" charset="0"/>
              </a:rPr>
              <a:t>PbO</a:t>
            </a:r>
            <a:r>
              <a:rPr lang="en-US" spc="-20" dirty="0">
                <a:latin typeface="museo-sans"/>
                <a:ea typeface="Times New Roman" panose="02020603050405020304" pitchFamily="18" charset="0"/>
                <a:cs typeface="Times New Roman" panose="02020603050405020304" pitchFamily="18" charset="0"/>
              </a:rPr>
              <a:t> is the  product obtained on oxidation of galena (</a:t>
            </a:r>
            <a:r>
              <a:rPr lang="en-US" spc="-20" dirty="0" err="1">
                <a:latin typeface="museo-sans"/>
                <a:ea typeface="Times New Roman" panose="02020603050405020304" pitchFamily="18" charset="0"/>
                <a:cs typeface="Times New Roman" panose="02020603050405020304" pitchFamily="18" charset="0"/>
              </a:rPr>
              <a:t>PbS</a:t>
            </a:r>
            <a:r>
              <a:rPr lang="en-US" spc="-20" dirty="0">
                <a:latin typeface="museo-sans"/>
                <a:ea typeface="Times New Roman" panose="02020603050405020304" pitchFamily="18" charset="0"/>
                <a:cs typeface="Times New Roman" panose="02020603050405020304" pitchFamily="18" charset="0"/>
              </a:rPr>
              <a:t>) at about 1000 </a:t>
            </a:r>
            <a:r>
              <a:rPr lang="en-US" spc="-20" dirty="0">
                <a:latin typeface="museo-sans"/>
                <a:ea typeface="Times New Roman" panose="02020603050405020304" pitchFamily="18" charset="0"/>
                <a:cs typeface="Times New Roman" panose="02020603050405020304" pitchFamily="18" charset="0"/>
                <a:sym typeface="Symbol" panose="05050102010706020507" pitchFamily="18" charset="2"/>
              </a:rPr>
              <a:t></a:t>
            </a:r>
            <a:r>
              <a:rPr lang="en-US" spc="-20" dirty="0">
                <a:latin typeface="museo-sans"/>
                <a:ea typeface="Times New Roman" panose="02020603050405020304" pitchFamily="18" charset="0"/>
                <a:cs typeface="Times New Roman" panose="02020603050405020304" pitchFamily="18" charset="0"/>
              </a:rPr>
              <a:t>C. It is also obtained from the thermal decomposition of some lead salts such as </a:t>
            </a:r>
            <a:r>
              <a:rPr lang="en-US" spc="-20" dirty="0" err="1">
                <a:latin typeface="museo-sans"/>
                <a:ea typeface="Times New Roman" panose="02020603050405020304" pitchFamily="18" charset="0"/>
                <a:cs typeface="Times New Roman" panose="02020603050405020304" pitchFamily="18" charset="0"/>
              </a:rPr>
              <a:t>Pb</a:t>
            </a:r>
            <a:r>
              <a:rPr lang="en-US" spc="-20" dirty="0">
                <a:latin typeface="museo-sans"/>
                <a:ea typeface="Times New Roman" panose="02020603050405020304" pitchFamily="18" charset="0"/>
                <a:cs typeface="Times New Roman" panose="02020603050405020304" pitchFamily="18" charset="0"/>
              </a:rPr>
              <a:t>(NO</a:t>
            </a:r>
            <a:r>
              <a:rPr lang="en-US" spc="-20" baseline="-25000" dirty="0">
                <a:latin typeface="museo-sans"/>
                <a:ea typeface="Times New Roman" panose="02020603050405020304" pitchFamily="18" charset="0"/>
                <a:cs typeface="Times New Roman" panose="02020603050405020304" pitchFamily="18" charset="0"/>
              </a:rPr>
              <a:t>3</a:t>
            </a:r>
            <a:r>
              <a:rPr lang="en-US" spc="-20" dirty="0">
                <a:latin typeface="museo-sans"/>
                <a:ea typeface="Times New Roman" panose="02020603050405020304" pitchFamily="18" charset="0"/>
                <a:cs typeface="Times New Roman" panose="02020603050405020304" pitchFamily="18" charset="0"/>
              </a:rPr>
              <a:t>)</a:t>
            </a:r>
            <a:r>
              <a:rPr lang="en-US" spc="-20" baseline="-25000" dirty="0">
                <a:latin typeface="museo-sans"/>
                <a:ea typeface="Times New Roman" panose="02020603050405020304" pitchFamily="18" charset="0"/>
                <a:cs typeface="Times New Roman" panose="02020603050405020304" pitchFamily="18" charset="0"/>
              </a:rPr>
              <a:t>2</a:t>
            </a:r>
            <a:r>
              <a:rPr lang="en-US" spc="-20" dirty="0">
                <a:latin typeface="museo-sans"/>
                <a:ea typeface="Times New Roman" panose="02020603050405020304" pitchFamily="18" charset="0"/>
                <a:cs typeface="Times New Roman" panose="02020603050405020304" pitchFamily="18" charset="0"/>
              </a:rPr>
              <a:t> or PbCO</a:t>
            </a:r>
            <a:r>
              <a:rPr lang="en-US" spc="-20" baseline="-25000" dirty="0">
                <a:latin typeface="museo-sans"/>
                <a:ea typeface="Times New Roman" panose="02020603050405020304" pitchFamily="18" charset="0"/>
                <a:cs typeface="Times New Roman" panose="02020603050405020304" pitchFamily="18" charset="0"/>
              </a:rPr>
              <a:t>3</a:t>
            </a:r>
            <a:r>
              <a:rPr lang="en-US" spc="-20" dirty="0">
                <a:latin typeface="museo-sans"/>
                <a:ea typeface="Times New Roman" panose="02020603050405020304" pitchFamily="18" charset="0"/>
                <a:cs typeface="Times New Roman" panose="02020603050405020304" pitchFamily="18" charset="0"/>
              </a:rPr>
              <a:t>. </a:t>
            </a:r>
            <a:r>
              <a:rPr lang="en-US" spc="-20" dirty="0" err="1">
                <a:latin typeface="museo-sans"/>
                <a:ea typeface="Times New Roman" panose="02020603050405020304" pitchFamily="18" charset="0"/>
                <a:cs typeface="Times New Roman" panose="02020603050405020304" pitchFamily="18" charset="0"/>
              </a:rPr>
              <a:t>PbO</a:t>
            </a:r>
            <a:r>
              <a:rPr lang="en-US" spc="-20" dirty="0">
                <a:latin typeface="museo-sans"/>
                <a:ea typeface="Times New Roman" panose="02020603050405020304" pitchFamily="18" charset="0"/>
                <a:cs typeface="Times New Roman" panose="02020603050405020304" pitchFamily="18" charset="0"/>
              </a:rPr>
              <a:t> is an amphoteric oxide. </a:t>
            </a:r>
            <a:r>
              <a:rPr lang="en-US" dirty="0"/>
              <a:t>The color varies from yellow to red.  </a:t>
            </a:r>
            <a:r>
              <a:rPr lang="en-US" dirty="0" err="1"/>
              <a:t>PbO</a:t>
            </a:r>
            <a:r>
              <a:rPr lang="en-US" dirty="0"/>
              <a:t> is extensively used in making lead glass or crystal glassware </a:t>
            </a:r>
            <a:endParaRPr lang="en-IN" dirty="0"/>
          </a:p>
        </p:txBody>
      </p:sp>
      <p:sp>
        <p:nvSpPr>
          <p:cNvPr id="5" name="Rectangle 4"/>
          <p:cNvSpPr/>
          <p:nvPr/>
        </p:nvSpPr>
        <p:spPr>
          <a:xfrm>
            <a:off x="243299" y="2607522"/>
            <a:ext cx="6928438" cy="1200329"/>
          </a:xfrm>
          <a:prstGeom prst="rect">
            <a:avLst/>
          </a:prstGeom>
        </p:spPr>
        <p:txBody>
          <a:bodyPr wrap="square">
            <a:spAutoFit/>
          </a:bodyPr>
          <a:lstStyle/>
          <a:p>
            <a:pPr algn="just">
              <a:spcAft>
                <a:spcPts val="0"/>
              </a:spcAft>
            </a:pPr>
            <a:r>
              <a:rPr lang="en-US" spc="-20" dirty="0">
                <a:latin typeface="museo-sans"/>
                <a:ea typeface="Times New Roman" panose="02020603050405020304" pitchFamily="18" charset="0"/>
              </a:rPr>
              <a:t>Lead (II, IV) oxide </a:t>
            </a:r>
            <a:r>
              <a:rPr lang="en-US" spc="-20" dirty="0" err="1">
                <a:latin typeface="museo-sans"/>
                <a:ea typeface="Times New Roman" panose="02020603050405020304" pitchFamily="18" charset="0"/>
              </a:rPr>
              <a:t>triplumbic</a:t>
            </a:r>
            <a:r>
              <a:rPr lang="en-US" spc="-20" dirty="0">
                <a:latin typeface="museo-sans"/>
                <a:ea typeface="Times New Roman" panose="02020603050405020304" pitchFamily="18" charset="0"/>
              </a:rPr>
              <a:t> </a:t>
            </a:r>
            <a:r>
              <a:rPr lang="en-US" spc="-20" dirty="0">
                <a:latin typeface="museo-sans"/>
                <a:ea typeface="Times New Roman" panose="02020603050405020304" pitchFamily="18" charset="0"/>
              </a:rPr>
              <a:t>tetroxide Pb</a:t>
            </a:r>
            <a:r>
              <a:rPr lang="en-US" spc="-20" baseline="-25000" dirty="0">
                <a:latin typeface="museo-sans"/>
                <a:ea typeface="Times New Roman" panose="02020603050405020304" pitchFamily="18" charset="0"/>
              </a:rPr>
              <a:t>3</a:t>
            </a:r>
            <a:r>
              <a:rPr lang="en-US" spc="-20" dirty="0">
                <a:latin typeface="museo-sans"/>
                <a:ea typeface="Times New Roman" panose="02020603050405020304" pitchFamily="18" charset="0"/>
              </a:rPr>
              <a:t>O</a:t>
            </a:r>
            <a:r>
              <a:rPr lang="en-US" spc="-20" baseline="-25000" dirty="0">
                <a:latin typeface="museo-sans"/>
                <a:ea typeface="Times New Roman" panose="02020603050405020304" pitchFamily="18" charset="0"/>
              </a:rPr>
              <a:t>4</a:t>
            </a:r>
            <a:r>
              <a:rPr lang="en-US" spc="-20" dirty="0" smtClean="0">
                <a:latin typeface="museo-sans"/>
                <a:ea typeface="Times New Roman" panose="02020603050405020304" pitchFamily="18" charset="0"/>
              </a:rPr>
              <a:t>, </a:t>
            </a:r>
            <a:r>
              <a:rPr lang="en-US" spc="-20" dirty="0">
                <a:latin typeface="museo-sans"/>
                <a:ea typeface="Times New Roman" panose="02020603050405020304" pitchFamily="18" charset="0"/>
              </a:rPr>
              <a:t>is a red colored oxide is obtained by calcinations of </a:t>
            </a:r>
            <a:r>
              <a:rPr lang="en-US" spc="-20" dirty="0" err="1">
                <a:latin typeface="museo-sans"/>
                <a:ea typeface="Times New Roman" panose="02020603050405020304" pitchFamily="18" charset="0"/>
              </a:rPr>
              <a:t>PbO</a:t>
            </a:r>
            <a:r>
              <a:rPr lang="en-US" spc="-20" dirty="0">
                <a:latin typeface="museo-sans"/>
                <a:ea typeface="Times New Roman" panose="02020603050405020304" pitchFamily="18" charset="0"/>
              </a:rPr>
              <a:t> in oxygen at around 480 </a:t>
            </a:r>
            <a:r>
              <a:rPr lang="en-US" spc="-20" dirty="0">
                <a:latin typeface="museo-sans"/>
                <a:ea typeface="Times New Roman" panose="02020603050405020304" pitchFamily="18" charset="0"/>
                <a:sym typeface="Symbol" panose="05050102010706020507" pitchFamily="18" charset="2"/>
              </a:rPr>
              <a:t></a:t>
            </a:r>
            <a:r>
              <a:rPr lang="en-US" spc="-20" dirty="0">
                <a:latin typeface="museo-sans"/>
                <a:ea typeface="Times New Roman" panose="02020603050405020304" pitchFamily="18" charset="0"/>
              </a:rPr>
              <a:t>C. It is also obtained by heating of lead carbonate in air. Its main use is as a red pigment for making primer paints.</a:t>
            </a:r>
            <a:endParaRPr lang="en-IN" sz="12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07468" y="3927205"/>
            <a:ext cx="7424707" cy="1754326"/>
          </a:xfrm>
          <a:prstGeom prst="rect">
            <a:avLst/>
          </a:prstGeom>
        </p:spPr>
        <p:txBody>
          <a:bodyPr wrap="square">
            <a:spAutoFit/>
          </a:bodyPr>
          <a:lstStyle/>
          <a:p>
            <a:r>
              <a:rPr lang="en-US" spc="-20" dirty="0">
                <a:latin typeface="museo-sans"/>
                <a:ea typeface="Times New Roman" panose="02020603050405020304" pitchFamily="18" charset="0"/>
                <a:cs typeface="Times New Roman" panose="02020603050405020304" pitchFamily="18" charset="0"/>
              </a:rPr>
              <a:t>Lead (IV) oxide, PbO</a:t>
            </a:r>
            <a:r>
              <a:rPr lang="en-US" spc="-20" baseline="-25000" dirty="0">
                <a:latin typeface="museo-sans"/>
                <a:ea typeface="Times New Roman" panose="02020603050405020304" pitchFamily="18" charset="0"/>
                <a:cs typeface="Times New Roman" panose="02020603050405020304" pitchFamily="18" charset="0"/>
              </a:rPr>
              <a:t>2</a:t>
            </a:r>
            <a:r>
              <a:rPr lang="en-US" spc="-20" dirty="0">
                <a:latin typeface="museo-sans"/>
                <a:ea typeface="Times New Roman" panose="02020603050405020304" pitchFamily="18" charset="0"/>
                <a:cs typeface="Times New Roman" panose="02020603050405020304" pitchFamily="18" charset="0"/>
              </a:rPr>
              <a:t> is a dark brown crystalline powder which is poorly soluble in water. It is a strong oxidant. It is prepared by oxidation of Pb</a:t>
            </a:r>
            <a:r>
              <a:rPr lang="en-US" spc="-20" baseline="-25000" dirty="0">
                <a:latin typeface="museo-sans"/>
                <a:ea typeface="Times New Roman" panose="02020603050405020304" pitchFamily="18" charset="0"/>
                <a:cs typeface="Times New Roman" panose="02020603050405020304" pitchFamily="18" charset="0"/>
              </a:rPr>
              <a:t>3</a:t>
            </a:r>
            <a:r>
              <a:rPr lang="en-US" spc="-20" dirty="0">
                <a:latin typeface="museo-sans"/>
                <a:ea typeface="Times New Roman" panose="02020603050405020304" pitchFamily="18" charset="0"/>
                <a:cs typeface="Times New Roman" panose="02020603050405020304" pitchFamily="18" charset="0"/>
              </a:rPr>
              <a:t>O</a:t>
            </a:r>
            <a:r>
              <a:rPr lang="en-US" spc="-20" baseline="-25000" dirty="0">
                <a:latin typeface="museo-sans"/>
                <a:ea typeface="Times New Roman" panose="02020603050405020304" pitchFamily="18" charset="0"/>
                <a:cs typeface="Times New Roman" panose="02020603050405020304" pitchFamily="18" charset="0"/>
              </a:rPr>
              <a:t>4</a:t>
            </a:r>
            <a:r>
              <a:rPr lang="en-US" spc="-20" dirty="0">
                <a:latin typeface="museo-sans"/>
                <a:ea typeface="Times New Roman" panose="02020603050405020304" pitchFamily="18" charset="0"/>
                <a:cs typeface="Times New Roman" panose="02020603050405020304" pitchFamily="18" charset="0"/>
              </a:rPr>
              <a:t> by oxidizers such as chlorine, </a:t>
            </a:r>
            <a:r>
              <a:rPr lang="en-US" spc="-20" dirty="0" err="1">
                <a:latin typeface="museo-sans"/>
                <a:ea typeface="Times New Roman" panose="02020603050405020304" pitchFamily="18" charset="0"/>
                <a:cs typeface="Times New Roman" panose="02020603050405020304" pitchFamily="18" charset="0"/>
              </a:rPr>
              <a:t>hypochorite</a:t>
            </a:r>
            <a:r>
              <a:rPr lang="en-US" spc="-20" dirty="0">
                <a:latin typeface="museo-sans"/>
                <a:ea typeface="Times New Roman" panose="02020603050405020304" pitchFamily="18" charset="0"/>
                <a:cs typeface="Times New Roman" panose="02020603050405020304" pitchFamily="18" charset="0"/>
              </a:rPr>
              <a:t> or nitric acid.  It is also obtained by oxidation of </a:t>
            </a:r>
            <a:r>
              <a:rPr lang="en-US" spc="-20" dirty="0" err="1">
                <a:latin typeface="museo-sans"/>
                <a:ea typeface="Times New Roman" panose="02020603050405020304" pitchFamily="18" charset="0"/>
                <a:cs typeface="Times New Roman" panose="02020603050405020304" pitchFamily="18" charset="0"/>
              </a:rPr>
              <a:t>Pb</a:t>
            </a:r>
            <a:r>
              <a:rPr lang="en-US" spc="-20" dirty="0">
                <a:latin typeface="museo-sans"/>
                <a:ea typeface="Times New Roman" panose="02020603050405020304" pitchFamily="18" charset="0"/>
                <a:cs typeface="Times New Roman" panose="02020603050405020304" pitchFamily="18" charset="0"/>
              </a:rPr>
              <a:t>(</a:t>
            </a:r>
            <a:r>
              <a:rPr lang="en-US" spc="-20" dirty="0" err="1">
                <a:latin typeface="museo-sans"/>
                <a:ea typeface="Times New Roman" panose="02020603050405020304" pitchFamily="18" charset="0"/>
                <a:cs typeface="Times New Roman" panose="02020603050405020304" pitchFamily="18" charset="0"/>
              </a:rPr>
              <a:t>OAc</a:t>
            </a:r>
            <a:r>
              <a:rPr lang="en-US" spc="-20" dirty="0">
                <a:latin typeface="museo-sans"/>
                <a:ea typeface="Times New Roman" panose="02020603050405020304" pitchFamily="18" charset="0"/>
                <a:cs typeface="Times New Roman" panose="02020603050405020304" pitchFamily="18" charset="0"/>
              </a:rPr>
              <a:t>)</a:t>
            </a:r>
            <a:r>
              <a:rPr lang="en-US" spc="-20" baseline="-25000" dirty="0">
                <a:latin typeface="museo-sans"/>
                <a:ea typeface="Times New Roman" panose="02020603050405020304" pitchFamily="18" charset="0"/>
                <a:cs typeface="Times New Roman" panose="02020603050405020304" pitchFamily="18" charset="0"/>
              </a:rPr>
              <a:t>2</a:t>
            </a:r>
            <a:r>
              <a:rPr lang="en-US" spc="-20" dirty="0">
                <a:latin typeface="museo-sans"/>
                <a:ea typeface="Times New Roman" panose="02020603050405020304" pitchFamily="18" charset="0"/>
                <a:cs typeface="Times New Roman" panose="02020603050405020304" pitchFamily="18" charset="0"/>
              </a:rPr>
              <a:t> with calcium </a:t>
            </a:r>
            <a:r>
              <a:rPr lang="en-US" spc="-20" dirty="0" err="1">
                <a:latin typeface="museo-sans"/>
                <a:ea typeface="Times New Roman" panose="02020603050405020304" pitchFamily="18" charset="0"/>
                <a:cs typeface="Times New Roman" panose="02020603050405020304" pitchFamily="18" charset="0"/>
              </a:rPr>
              <a:t>hypochorite</a:t>
            </a:r>
            <a:r>
              <a:rPr lang="en-US" spc="-20" dirty="0">
                <a:latin typeface="museo-sans"/>
                <a:ea typeface="Times New Roman" panose="02020603050405020304" pitchFamily="18" charset="0"/>
                <a:cs typeface="Times New Roman" panose="02020603050405020304" pitchFamily="18" charset="0"/>
              </a:rPr>
              <a:t>.  It reacts with acids such as H</a:t>
            </a:r>
            <a:r>
              <a:rPr lang="en-US" spc="-20" baseline="-25000" dirty="0">
                <a:latin typeface="museo-sans"/>
                <a:ea typeface="Times New Roman" panose="02020603050405020304" pitchFamily="18" charset="0"/>
                <a:cs typeface="Times New Roman" panose="02020603050405020304" pitchFamily="18" charset="0"/>
              </a:rPr>
              <a:t>2</a:t>
            </a:r>
            <a:r>
              <a:rPr lang="en-US" spc="-20" dirty="0">
                <a:latin typeface="museo-sans"/>
                <a:ea typeface="Times New Roman" panose="02020603050405020304" pitchFamily="18" charset="0"/>
                <a:cs typeface="Times New Roman" panose="02020603050405020304" pitchFamily="18" charset="0"/>
              </a:rPr>
              <a:t>SO</a:t>
            </a:r>
            <a:r>
              <a:rPr lang="en-US" spc="-20" baseline="-25000" dirty="0">
                <a:latin typeface="museo-sans"/>
                <a:ea typeface="Times New Roman" panose="02020603050405020304" pitchFamily="18" charset="0"/>
                <a:cs typeface="Times New Roman" panose="02020603050405020304" pitchFamily="18" charset="0"/>
              </a:rPr>
              <a:t>4</a:t>
            </a:r>
            <a:r>
              <a:rPr lang="en-US" spc="-20" dirty="0">
                <a:latin typeface="museo-sans"/>
                <a:ea typeface="Times New Roman" panose="02020603050405020304" pitchFamily="18" charset="0"/>
                <a:cs typeface="Times New Roman" panose="02020603050405020304" pitchFamily="18" charset="0"/>
              </a:rPr>
              <a:t> and HNO</a:t>
            </a:r>
            <a:r>
              <a:rPr lang="en-US" spc="-20" baseline="-25000" dirty="0">
                <a:latin typeface="museo-sans"/>
                <a:ea typeface="Times New Roman" panose="02020603050405020304" pitchFamily="18" charset="0"/>
                <a:cs typeface="Times New Roman" panose="02020603050405020304" pitchFamily="18" charset="0"/>
              </a:rPr>
              <a:t>3</a:t>
            </a:r>
            <a:r>
              <a:rPr lang="en-US" spc="-20" dirty="0">
                <a:latin typeface="museo-sans"/>
                <a:ea typeface="Times New Roman" panose="02020603050405020304" pitchFamily="18" charset="0"/>
                <a:cs typeface="Times New Roman" panose="02020603050405020304" pitchFamily="18" charset="0"/>
              </a:rPr>
              <a:t> liberating oxygen gas. The most important use of PbO</a:t>
            </a:r>
            <a:r>
              <a:rPr lang="en-US" spc="-20" baseline="-25000" dirty="0">
                <a:latin typeface="museo-sans"/>
                <a:ea typeface="Times New Roman" panose="02020603050405020304" pitchFamily="18" charset="0"/>
                <a:cs typeface="Times New Roman" panose="02020603050405020304" pitchFamily="18" charset="0"/>
              </a:rPr>
              <a:t>2</a:t>
            </a:r>
            <a:r>
              <a:rPr lang="en-US" spc="-20" dirty="0">
                <a:latin typeface="museo-sans"/>
                <a:ea typeface="Times New Roman" panose="02020603050405020304" pitchFamily="18" charset="0"/>
                <a:cs typeface="Times New Roman" panose="02020603050405020304" pitchFamily="18" charset="0"/>
              </a:rPr>
              <a:t> is in lead acid batteries. </a:t>
            </a:r>
            <a:endParaRPr lang="en-IN" dirty="0"/>
          </a:p>
        </p:txBody>
      </p:sp>
      <p:sp>
        <p:nvSpPr>
          <p:cNvPr id="7" name="Rectangle 2"/>
          <p:cNvSpPr>
            <a:spLocks noChangeArrowheads="1"/>
          </p:cNvSpPr>
          <p:nvPr/>
        </p:nvSpPr>
        <p:spPr bwMode="auto">
          <a:xfrm>
            <a:off x="1066799" y="6160881"/>
            <a:ext cx="107852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Object 7"/>
          <p:cNvGraphicFramePr>
            <a:graphicFrameLocks noChangeAspect="1"/>
          </p:cNvGraphicFramePr>
          <p:nvPr>
            <p:extLst>
              <p:ext uri="{D42A27DB-BD31-4B8C-83A1-F6EECF244321}">
                <p14:modId xmlns:p14="http://schemas.microsoft.com/office/powerpoint/2010/main" val="1709752784"/>
              </p:ext>
            </p:extLst>
          </p:nvPr>
        </p:nvGraphicFramePr>
        <p:xfrm>
          <a:off x="609600" y="5913496"/>
          <a:ext cx="7848601" cy="572294"/>
        </p:xfrm>
        <a:graphic>
          <a:graphicData uri="http://schemas.openxmlformats.org/presentationml/2006/ole">
            <mc:AlternateContent xmlns:mc="http://schemas.openxmlformats.org/markup-compatibility/2006">
              <mc:Choice xmlns:v="urn:schemas-microsoft-com:vml" Requires="v">
                <p:oleObj spid="_x0000_s68664" name="CS ChemDraw Drawing" r:id="rId3" imgW="5481593" imgH="392489" progId="ChemDraw.Document.6.0">
                  <p:embed/>
                </p:oleObj>
              </mc:Choice>
              <mc:Fallback>
                <p:oleObj name="CS ChemDraw Drawing" r:id="rId3" imgW="5481593" imgH="392489" progId="ChemDraw.Document.6.0">
                  <p:embed/>
                  <p:pic>
                    <p:nvPicPr>
                      <p:cNvPr id="0" name="Object 1"/>
                      <p:cNvPicPr>
                        <a:picLocks noChangeAspect="1" noChangeArrowheads="1"/>
                      </p:cNvPicPr>
                      <p:nvPr/>
                    </p:nvPicPr>
                    <p:blipFill>
                      <a:blip r:embed="rId4"/>
                      <a:srcRect/>
                      <a:stretch>
                        <a:fillRect/>
                      </a:stretch>
                    </p:blipFill>
                    <p:spPr bwMode="auto">
                      <a:xfrm>
                        <a:off x="609600" y="5913496"/>
                        <a:ext cx="7848601" cy="572294"/>
                      </a:xfrm>
                      <a:prstGeom prst="rect">
                        <a:avLst/>
                      </a:prstGeom>
                      <a:noFill/>
                    </p:spPr>
                  </p:pic>
                </p:oleObj>
              </mc:Fallback>
            </mc:AlternateContent>
          </a:graphicData>
        </a:graphic>
      </p:graphicFrame>
      <p:pic>
        <p:nvPicPr>
          <p:cNvPr id="68655" name="Picture 47" descr="Oxid olovnatÃ½.JPG"/>
          <p:cNvPicPr>
            <a:picLocks noChangeAspect="1" noChangeArrowheads="1"/>
          </p:cNvPicPr>
          <p:nvPr/>
        </p:nvPicPr>
        <p:blipFill rotWithShape="1">
          <a:blip r:embed="rId5">
            <a:extLst>
              <a:ext uri="{28A0092B-C50C-407E-A947-70E740481C1C}">
                <a14:useLocalDpi xmlns:a14="http://schemas.microsoft.com/office/drawing/2010/main" val="0"/>
              </a:ext>
            </a:extLst>
          </a:blip>
          <a:srcRect l="29428" t="17145" r="12863" b="17990"/>
          <a:stretch/>
        </p:blipFill>
        <p:spPr bwMode="auto">
          <a:xfrm>
            <a:off x="7632175" y="1069096"/>
            <a:ext cx="1447800" cy="12954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9" descr="Image result for Pb3O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8659" name="Picture 51" descr="Image result for Pb3O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2596461"/>
            <a:ext cx="1472151" cy="1278295"/>
          </a:xfrm>
          <a:prstGeom prst="rect">
            <a:avLst/>
          </a:prstGeom>
          <a:noFill/>
          <a:extLst>
            <a:ext uri="{909E8E84-426E-40DD-AFC4-6F175D3DCCD1}">
              <a14:hiddenFill xmlns:a14="http://schemas.microsoft.com/office/drawing/2010/main">
                <a:solidFill>
                  <a:srgbClr val="FFFFFF"/>
                </a:solidFill>
              </a14:hiddenFill>
            </a:ext>
          </a:extLst>
        </p:spPr>
      </p:pic>
      <p:pic>
        <p:nvPicPr>
          <p:cNvPr id="68661" name="Picture 53" descr="Image result for PbO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293" t="17113" r="17967" b="14660"/>
          <a:stretch/>
        </p:blipFill>
        <p:spPr bwMode="auto">
          <a:xfrm>
            <a:off x="7626015" y="4106721"/>
            <a:ext cx="1389936" cy="126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753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6186309"/>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rPr>
              <a:t>The low melting point, good natural abundance, air and moisture stability and ease of forming flexible alloys makes tin a sought after metal for making low melting alloys especially solders. All well known lead-containing and lead-free soldering alloys have tin as a major component, most notably tin/lead soft solders, which are typically 60% or more tin.</a:t>
            </a:r>
            <a:endParaRPr lang="en-IN"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rPr>
              <a:t>In 1810 Peter Durand, a British merchant, received the first patent for preserving food using tin cans. Durand made containers out of tinplate which was made out of wrought iron sheets coated with tin to prevent rusting. </a:t>
            </a:r>
            <a:endParaRPr lang="en-IN"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rPr>
              <a:t>Stannous chloride, easily prepared by the reaction of tin and </a:t>
            </a:r>
            <a:r>
              <a:rPr lang="en-US" dirty="0" err="1">
                <a:latin typeface="Times New Roman" panose="02020603050405020304" pitchFamily="18" charset="0"/>
                <a:ea typeface="Times New Roman" panose="02020603050405020304" pitchFamily="18" charset="0"/>
              </a:rPr>
              <a:t>HCl</a:t>
            </a:r>
            <a:r>
              <a:rPr lang="en-US" dirty="0">
                <a:latin typeface="Times New Roman" panose="02020603050405020304" pitchFamily="18" charset="0"/>
                <a:ea typeface="Times New Roman" panose="02020603050405020304" pitchFamily="18" charset="0"/>
              </a:rPr>
              <a:t> is a well known reducing agent for organic transformations such as, nitro to amino groups and nitrile to aldehyde groups.</a:t>
            </a:r>
            <a:endParaRPr lang="en-IN"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rPr>
              <a:t>While tin and its inorganic salts are generally found to be nontoxic, organic tin compounds have a high level of toxicity. Some of the </a:t>
            </a:r>
            <a:r>
              <a:rPr lang="en-US" dirty="0" err="1">
                <a:latin typeface="Times New Roman" panose="02020603050405020304" pitchFamily="18" charset="0"/>
                <a:ea typeface="Times New Roman" panose="02020603050405020304" pitchFamily="18" charset="0"/>
              </a:rPr>
              <a:t>organotin</a:t>
            </a:r>
            <a:r>
              <a:rPr lang="en-US" dirty="0">
                <a:latin typeface="Times New Roman" panose="02020603050405020304" pitchFamily="18" charset="0"/>
                <a:ea typeface="Times New Roman" panose="02020603050405020304" pitchFamily="18" charset="0"/>
              </a:rPr>
              <a:t> compounds have been used as biocides especially </a:t>
            </a:r>
            <a:r>
              <a:rPr lang="en-US" dirty="0" err="1">
                <a:latin typeface="Times New Roman" panose="02020603050405020304" pitchFamily="18" charset="0"/>
                <a:ea typeface="Times New Roman" panose="02020603050405020304" pitchFamily="18" charset="0"/>
              </a:rPr>
              <a:t>bis-tributyltin</a:t>
            </a:r>
            <a:r>
              <a:rPr lang="en-US" dirty="0">
                <a:latin typeface="Times New Roman" panose="02020603050405020304" pitchFamily="18" charset="0"/>
                <a:ea typeface="Times New Roman" panose="02020603050405020304" pitchFamily="18" charset="0"/>
              </a:rPr>
              <a:t> oxide (TBT).</a:t>
            </a:r>
            <a:endParaRPr lang="en-IN"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err="1">
                <a:latin typeface="Times New Roman" panose="02020603050405020304" pitchFamily="18" charset="0"/>
                <a:ea typeface="Times New Roman" panose="02020603050405020304" pitchFamily="18" charset="0"/>
              </a:rPr>
              <a:t>Tributyltin</a:t>
            </a:r>
            <a:r>
              <a:rPr lang="en-US" dirty="0">
                <a:latin typeface="Times New Roman" panose="02020603050405020304" pitchFamily="18" charset="0"/>
                <a:ea typeface="Times New Roman" panose="02020603050405020304" pitchFamily="18" charset="0"/>
              </a:rPr>
              <a:t> hydride, n-Bu</a:t>
            </a:r>
            <a:r>
              <a:rPr lang="en-US" baseline="-25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SnH with a weak </a:t>
            </a:r>
            <a:r>
              <a:rPr lang="en-US" dirty="0" err="1">
                <a:latin typeface="Times New Roman" panose="02020603050405020304" pitchFamily="18" charset="0"/>
                <a:ea typeface="Times New Roman" panose="02020603050405020304" pitchFamily="18" charset="0"/>
              </a:rPr>
              <a:t>Sn</a:t>
            </a:r>
            <a:r>
              <a:rPr lang="en-US" dirty="0">
                <a:latin typeface="Times New Roman" panose="02020603050405020304" pitchFamily="18" charset="0"/>
                <a:ea typeface="Times New Roman" panose="02020603050405020304" pitchFamily="18" charset="0"/>
              </a:rPr>
              <a:t>–H bond (74 kcal/</a:t>
            </a:r>
            <a:r>
              <a:rPr lang="en-US" dirty="0" err="1">
                <a:latin typeface="Times New Roman" panose="02020603050405020304" pitchFamily="18" charset="0"/>
                <a:ea typeface="Times New Roman" panose="02020603050405020304" pitchFamily="18" charset="0"/>
              </a:rPr>
              <a:t>mol</a:t>
            </a:r>
            <a:r>
              <a:rPr lang="en-US" dirty="0">
                <a:latin typeface="Times New Roman" panose="02020603050405020304" pitchFamily="18" charset="0"/>
                <a:ea typeface="Times New Roman" panose="02020603050405020304" pitchFamily="18" charset="0"/>
              </a:rPr>
              <a:t>) is a very useful reagent in organic synthesis for the conversion of C–X bonds to C–H bonds by a free radical mechanism.</a:t>
            </a:r>
            <a:endParaRPr lang="en-IN"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rPr>
              <a:t>Niobium–tin is a superconductor with a critical temperature of 18 K and critical magnetic field of 24.5 tesla. This is useful for constructing superconducting magnets which can withstand high current densities (200,000 A/cm</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at the highest working magnetic field of 15 T. Although it is brittle, magnetic coils are made by wrapping separate strands of niobium in tin and then fusing them to make the alloy. Another well-known intermetallic compound of tin is indium tin oxide (ITO) which is the most widely used transparent conducting oxide.</a:t>
            </a:r>
            <a:endParaRPr lang="en-IN"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0795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19225" y="15558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3" name="Object 2"/>
          <p:cNvGraphicFramePr>
            <a:graphicFrameLocks noChangeAspect="1"/>
          </p:cNvGraphicFramePr>
          <p:nvPr>
            <p:extLst>
              <p:ext uri="{D42A27DB-BD31-4B8C-83A1-F6EECF244321}">
                <p14:modId xmlns:p14="http://schemas.microsoft.com/office/powerpoint/2010/main" val="3135724704"/>
              </p:ext>
            </p:extLst>
          </p:nvPr>
        </p:nvGraphicFramePr>
        <p:xfrm>
          <a:off x="797916" y="2680904"/>
          <a:ext cx="7775597" cy="1828800"/>
        </p:xfrm>
        <a:graphic>
          <a:graphicData uri="http://schemas.openxmlformats.org/presentationml/2006/ole">
            <mc:AlternateContent xmlns:mc="http://schemas.openxmlformats.org/markup-compatibility/2006">
              <mc:Choice xmlns:v="urn:schemas-microsoft-com:vml" Requires="v">
                <p:oleObj spid="_x0000_s57530" name="CS ChemDraw Drawing" r:id="rId3" imgW="6200812" imgH="1456562" progId="ChemDraw.Document.6.0">
                  <p:embed/>
                </p:oleObj>
              </mc:Choice>
              <mc:Fallback>
                <p:oleObj name="CS ChemDraw Drawing" r:id="rId3" imgW="6200812" imgH="1456562"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916" y="2680904"/>
                        <a:ext cx="7775597" cy="1828800"/>
                      </a:xfrm>
                      <a:prstGeom prst="rect">
                        <a:avLst/>
                      </a:prstGeom>
                      <a:noFill/>
                    </p:spPr>
                  </p:pic>
                </p:oleObj>
              </mc:Fallback>
            </mc:AlternateContent>
          </a:graphicData>
        </a:graphic>
      </p:graphicFrame>
      <p:sp>
        <p:nvSpPr>
          <p:cNvPr id="4" name="Rectangle 4"/>
          <p:cNvSpPr>
            <a:spLocks noChangeArrowheads="1"/>
          </p:cNvSpPr>
          <p:nvPr/>
        </p:nvSpPr>
        <p:spPr bwMode="auto">
          <a:xfrm>
            <a:off x="1066800" y="3886199"/>
            <a:ext cx="104116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3287039383"/>
              </p:ext>
            </p:extLst>
          </p:nvPr>
        </p:nvGraphicFramePr>
        <p:xfrm>
          <a:off x="922472" y="4509704"/>
          <a:ext cx="7237837" cy="1752600"/>
        </p:xfrm>
        <a:graphic>
          <a:graphicData uri="http://schemas.openxmlformats.org/presentationml/2006/ole">
            <mc:AlternateContent xmlns:mc="http://schemas.openxmlformats.org/markup-compatibility/2006">
              <mc:Choice xmlns:v="urn:schemas-microsoft-com:vml" Requires="v">
                <p:oleObj spid="_x0000_s57531" name="CS ChemDraw Drawing" r:id="rId5" imgW="5150742" imgH="1244934" progId="ChemDraw.Document.6.0">
                  <p:embed/>
                </p:oleObj>
              </mc:Choice>
              <mc:Fallback>
                <p:oleObj name="CS ChemDraw Drawing" r:id="rId5" imgW="5150742" imgH="1244934"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472" y="4509704"/>
                        <a:ext cx="7237837" cy="1752600"/>
                      </a:xfrm>
                      <a:prstGeom prst="rect">
                        <a:avLst/>
                      </a:prstGeom>
                      <a:noFill/>
                    </p:spPr>
                  </p:pic>
                </p:oleObj>
              </mc:Fallback>
            </mc:AlternateContent>
          </a:graphicData>
        </a:graphic>
      </p:graphicFrame>
      <p:sp>
        <p:nvSpPr>
          <p:cNvPr id="6" name="Rectangle 5"/>
          <p:cNvSpPr/>
          <p:nvPr/>
        </p:nvSpPr>
        <p:spPr>
          <a:xfrm>
            <a:off x="735963" y="1712035"/>
            <a:ext cx="7926398" cy="646331"/>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Most important application of lead is in lead acid storage batteries for which more than 85% of the world production of lead is currently used. </a:t>
            </a:r>
            <a:endParaRPr lang="en-IN" dirty="0"/>
          </a:p>
        </p:txBody>
      </p:sp>
      <p:sp>
        <p:nvSpPr>
          <p:cNvPr id="7" name="TextBox 6"/>
          <p:cNvSpPr txBox="1"/>
          <p:nvPr/>
        </p:nvSpPr>
        <p:spPr>
          <a:xfrm>
            <a:off x="1581442" y="260875"/>
            <a:ext cx="6592314" cy="461665"/>
          </a:xfrm>
          <a:prstGeom prst="rect">
            <a:avLst/>
          </a:prstGeom>
          <a:noFill/>
        </p:spPr>
        <p:txBody>
          <a:bodyPr wrap="square" rtlCol="0">
            <a:spAutoFit/>
          </a:bodyPr>
          <a:lstStyle/>
          <a:p>
            <a:pPr algn="ctr"/>
            <a:r>
              <a:rPr lang="en-IN" sz="2400" b="1" dirty="0" smtClean="0"/>
              <a:t>Lead </a:t>
            </a:r>
            <a:r>
              <a:rPr lang="en-IN" sz="2400" b="1" dirty="0"/>
              <a:t>A</a:t>
            </a:r>
            <a:r>
              <a:rPr lang="en-IN" sz="2400" b="1" dirty="0" smtClean="0"/>
              <a:t>cid Batteries</a:t>
            </a:r>
            <a:endParaRPr lang="en-IN" sz="2400" b="1" dirty="0"/>
          </a:p>
        </p:txBody>
      </p:sp>
      <p:pic>
        <p:nvPicPr>
          <p:cNvPr id="57349" name="Picture 5" descr="Image result for lead acid battery india"/>
          <p:cNvPicPr>
            <a:picLocks noChangeAspect="1" noChangeArrowheads="1"/>
          </p:cNvPicPr>
          <p:nvPr/>
        </p:nvPicPr>
        <p:blipFill rotWithShape="1">
          <a:blip r:embed="rId7">
            <a:extLst>
              <a:ext uri="{28A0092B-C50C-407E-A947-70E740481C1C}">
                <a14:useLocalDpi xmlns:a14="http://schemas.microsoft.com/office/drawing/2010/main" val="0"/>
              </a:ext>
            </a:extLst>
          </a:blip>
          <a:srcRect t="12800" b="13601"/>
          <a:stretch/>
        </p:blipFill>
        <p:spPr bwMode="auto">
          <a:xfrm>
            <a:off x="228600" y="44824"/>
            <a:ext cx="23812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7351" name="Picture 7" descr="Image result for lead acid battery india"/>
          <p:cNvPicPr>
            <a:picLocks noChangeAspect="1" noChangeArrowheads="1"/>
          </p:cNvPicPr>
          <p:nvPr/>
        </p:nvPicPr>
        <p:blipFill rotWithShape="1">
          <a:blip r:embed="rId8">
            <a:extLst>
              <a:ext uri="{28A0092B-C50C-407E-A947-70E740481C1C}">
                <a14:useLocalDpi xmlns:a14="http://schemas.microsoft.com/office/drawing/2010/main" val="0"/>
              </a:ext>
            </a:extLst>
          </a:blip>
          <a:srcRect t="11810" b="9967"/>
          <a:stretch/>
        </p:blipFill>
        <p:spPr bwMode="auto">
          <a:xfrm>
            <a:off x="6519236" y="0"/>
            <a:ext cx="21431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43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534290"/>
            <a:ext cx="8839200" cy="6247864"/>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rPr>
              <a:t>The high density, low cost, ease to work with, makes lead the most suitable material for use in radiation shielding. Gamma radiation, being high-energy photons, is difficult to stop. However, this is achieved with lead blocks of 30 mm thickness.</a:t>
            </a:r>
            <a:endParaRPr lang="en-IN"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rPr>
              <a:t>The most important application of lead is in lead–acid  storage batteries for which more than 85% of the lead produced in the world is currently used. According to an estimate by the Environmental Defense and the Ecology Center of Ann Arbor, Michigan, USA, the batteries of vehicles on the road in 2003 contained an estimated 2,600,000 metric tons of lead.</a:t>
            </a:r>
            <a:r>
              <a:rPr lang="en-US" sz="2000" dirty="0">
                <a:solidFill>
                  <a:srgbClr val="222222"/>
                </a:solidFill>
                <a:latin typeface="Arial" panose="020B0604020202020204" pitchFamily="34"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The auto industry uses over 1,000,000 metric tons every year, with 90% of it going to conventional lead–acid vehicle batteries. </a:t>
            </a:r>
            <a:endParaRPr lang="en-IN"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dirty="0" err="1">
                <a:latin typeface="Times New Roman" panose="02020603050405020304" pitchFamily="18" charset="0"/>
                <a:ea typeface="Times New Roman" panose="02020603050405020304" pitchFamily="18" charset="0"/>
              </a:rPr>
              <a:t>Tetraethyllead</a:t>
            </a:r>
            <a:r>
              <a:rPr lang="en-US" sz="2000" dirty="0">
                <a:latin typeface="Times New Roman" panose="02020603050405020304" pitchFamily="18" charset="0"/>
                <a:ea typeface="Times New Roman" panose="02020603050405020304" pitchFamily="18" charset="0"/>
              </a:rPr>
              <a:t> (TEL) was one of the most widely used antiknock additives of gasoline. The use of TEL has been stopped in the developed and developing countries due to lead poisoning.</a:t>
            </a:r>
            <a:r>
              <a:rPr lang="en-US" sz="2000" dirty="0">
                <a:solidFill>
                  <a:srgbClr val="222222"/>
                </a:solidFill>
                <a:latin typeface="Arial" panose="020B0604020202020204" pitchFamily="34"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The use of catalytic converters and newer model cars to meet tighter emissions regulations, started a gradual phase-out of leaded gasoline. Currently TEL is used only in a few grades of aviation gasoline and in a handful of less developed Asian and African countries.</a:t>
            </a:r>
            <a:endParaRPr lang="en-IN"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rPr>
              <a:t>Lead poisoning is one of the common problems associated with the use of lead compounds. The upper limit for blood lead for adults is 10 µg/dl (10 µg/100 g) and for children it is 5 µg/dl. </a:t>
            </a:r>
            <a:endParaRPr lang="en-IN" sz="20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146242" y="87868"/>
            <a:ext cx="851515" cy="461665"/>
          </a:xfrm>
          <a:prstGeom prst="rect">
            <a:avLst/>
          </a:prstGeom>
        </p:spPr>
        <p:txBody>
          <a:bodyPr wrap="none">
            <a:spAutoFit/>
          </a:bodyPr>
          <a:lstStyle/>
          <a:p>
            <a:pPr algn="just">
              <a:spcAft>
                <a:spcPts val="0"/>
              </a:spcAft>
            </a:pPr>
            <a:r>
              <a:rPr lang="en-US" sz="2400" b="1" dirty="0">
                <a:latin typeface="Times New Roman" panose="02020603050405020304" pitchFamily="18" charset="0"/>
                <a:ea typeface="Times New Roman" panose="02020603050405020304" pitchFamily="18" charset="0"/>
              </a:rPr>
              <a:t>Lead</a:t>
            </a:r>
            <a:endParaRPr lang="en-I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322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762000" y="228600"/>
            <a:ext cx="76962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Relative natural abundance on the earths crust of group 14 elements are as follows which indicate the rareness of germanium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Carbon	0.18%</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Silicon		27%</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Germanium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0.00014%</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Tin		0.00022%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Lead		0.00099%</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6" name="Rectangle 2"/>
          <p:cNvSpPr>
            <a:spLocks noChangeArrowheads="1"/>
          </p:cNvSpPr>
          <p:nvPr/>
        </p:nvSpPr>
        <p:spPr bwMode="auto">
          <a:xfrm>
            <a:off x="304800" y="4826675"/>
            <a:ext cx="86868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main compounds of commercial importance of germanium are germanium tetrachloride and germanium dioxide. Unlike silicon, germanium forms stable divalent compounds like GeCl</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GeO.</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 major difference with silicon is the fact that it forms GeCl</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6</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GeCl</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3</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dirty="0" smtClean="0">
              <a:solidFill>
                <a:srgbClr val="000000"/>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Zone-refined crystalline germanium typically is 99.9999 percent pure and  impurities are typically less than 100 ppb, and electrically active impurities, less than 0.5 ppb.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4572000" y="1219200"/>
            <a:ext cx="4572000" cy="3416320"/>
          </a:xfrm>
          <a:prstGeom prst="rect">
            <a:avLst/>
          </a:prstGeom>
        </p:spPr>
        <p:txBody>
          <a:bodyPr>
            <a:spAutoFit/>
          </a:bodyPr>
          <a:lstStyle/>
          <a:p>
            <a:r>
              <a:rPr lang="en-US" sz="2400" dirty="0" smtClean="0"/>
              <a:t>The major end uses for germanium, worldwide, were estimated to be fiber-optic systems, 30%; infrared optics, 25%; polymerization catalysts, 25%; electronics and solar electric applications, 15%; and other (phosphors, metallurgy, and chemotherapy), 5%.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177" name="Object 1"/>
          <p:cNvGraphicFramePr>
            <a:graphicFrameLocks noChangeAspect="1"/>
          </p:cNvGraphicFramePr>
          <p:nvPr>
            <p:extLst>
              <p:ext uri="{D42A27DB-BD31-4B8C-83A1-F6EECF244321}">
                <p14:modId xmlns:p14="http://schemas.microsoft.com/office/powerpoint/2010/main" val="2741025572"/>
              </p:ext>
            </p:extLst>
          </p:nvPr>
        </p:nvGraphicFramePr>
        <p:xfrm>
          <a:off x="152400" y="360288"/>
          <a:ext cx="8991600" cy="1743564"/>
        </p:xfrm>
        <a:graphic>
          <a:graphicData uri="http://schemas.openxmlformats.org/presentationml/2006/ole">
            <mc:AlternateContent xmlns:mc="http://schemas.openxmlformats.org/markup-compatibility/2006">
              <mc:Choice xmlns:v="urn:schemas-microsoft-com:vml" Requires="v">
                <p:oleObj spid="_x0000_s50283" name="CS ChemDraw Drawing" r:id="rId3" imgW="6309058" imgH="1223339" progId="ChemDraw.Document.6.0">
                  <p:embed/>
                </p:oleObj>
              </mc:Choice>
              <mc:Fallback>
                <p:oleObj name="CS ChemDraw Drawing" r:id="rId3" imgW="6309058" imgH="1223339"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0288"/>
                        <a:ext cx="8991600" cy="17435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304800" y="4534529"/>
            <a:ext cx="8534400" cy="2308324"/>
          </a:xfrm>
          <a:prstGeom prst="rect">
            <a:avLst/>
          </a:prstGeom>
        </p:spPr>
        <p:txBody>
          <a:bodyPr wrap="square">
            <a:spAutoFit/>
          </a:bodyPr>
          <a:lstStyle/>
          <a:p>
            <a:r>
              <a:rPr lang="en-US" dirty="0" smtClean="0"/>
              <a:t>GeO</a:t>
            </a:r>
            <a:r>
              <a:rPr lang="en-US" baseline="-25000" dirty="0" smtClean="0"/>
              <a:t>2</a:t>
            </a:r>
            <a:r>
              <a:rPr lang="en-US" dirty="0" smtClean="0"/>
              <a:t> is dissolved in concentrated </a:t>
            </a:r>
            <a:r>
              <a:rPr lang="en-US" dirty="0" err="1" smtClean="0"/>
              <a:t>HCl</a:t>
            </a:r>
            <a:r>
              <a:rPr lang="en-US" dirty="0" smtClean="0"/>
              <a:t> to make  germanium tetrachloride (GeCl</a:t>
            </a:r>
            <a:r>
              <a:rPr lang="en-US" baseline="-25000" dirty="0" smtClean="0"/>
              <a:t>4</a:t>
            </a:r>
            <a:r>
              <a:rPr lang="en-US" dirty="0" smtClean="0"/>
              <a:t>) which is a fuming liquid similar to SiCl</a:t>
            </a:r>
            <a:r>
              <a:rPr lang="en-US" baseline="-25000" dirty="0" smtClean="0"/>
              <a:t>4</a:t>
            </a:r>
            <a:r>
              <a:rPr lang="en-US" dirty="0" smtClean="0"/>
              <a:t> having a boiling point of 86.5 </a:t>
            </a:r>
            <a:r>
              <a:rPr lang="en-US" dirty="0" smtClean="0">
                <a:sym typeface="Symbol"/>
              </a:rPr>
              <a:t></a:t>
            </a:r>
            <a:r>
              <a:rPr lang="en-US" dirty="0" smtClean="0"/>
              <a:t>C. The GeCl</a:t>
            </a:r>
            <a:r>
              <a:rPr lang="en-US" baseline="-25000" dirty="0" smtClean="0"/>
              <a:t>4 </a:t>
            </a:r>
            <a:r>
              <a:rPr lang="en-US" dirty="0" smtClean="0"/>
              <a:t>is purified by fractional distillation in glass or fused quartz equipments. The purified GeCl</a:t>
            </a:r>
            <a:r>
              <a:rPr lang="en-US" baseline="-25000" dirty="0" smtClean="0"/>
              <a:t>4</a:t>
            </a:r>
            <a:r>
              <a:rPr lang="en-US" dirty="0" smtClean="0"/>
              <a:t> is hydrolyzed with </a:t>
            </a:r>
            <a:r>
              <a:rPr lang="en-US" dirty="0" err="1" smtClean="0"/>
              <a:t>deionized</a:t>
            </a:r>
            <a:r>
              <a:rPr lang="en-US" dirty="0" smtClean="0"/>
              <a:t> water to yield GeO</a:t>
            </a:r>
            <a:r>
              <a:rPr lang="en-US" baseline="-25000" dirty="0" smtClean="0"/>
              <a:t>2</a:t>
            </a:r>
            <a:r>
              <a:rPr lang="en-US" dirty="0" smtClean="0"/>
              <a:t>. After drying, the GeO</a:t>
            </a:r>
            <a:r>
              <a:rPr lang="en-US" baseline="-25000" dirty="0" smtClean="0"/>
              <a:t>2</a:t>
            </a:r>
            <a:r>
              <a:rPr lang="en-US" dirty="0" smtClean="0"/>
              <a:t> is reduced with hydrogen at 760° C to form germanium metal powder, which is then melted and cast into bars, known as first-reduction bars. These bars are then zone-refined to polycrystalline metal that typically contains less than 100 ppb total impurities and less than 0.5 ppb electrically active impurities. </a:t>
            </a:r>
            <a:endParaRPr lang="en-US" dirty="0"/>
          </a:p>
        </p:txBody>
      </p:sp>
      <p:pic>
        <p:nvPicPr>
          <p:cNvPr id="50180" name="Picture 4" descr="Image result for zone refining of germanium"/>
          <p:cNvPicPr>
            <a:picLocks noChangeAspect="1" noChangeArrowheads="1"/>
          </p:cNvPicPr>
          <p:nvPr/>
        </p:nvPicPr>
        <p:blipFill>
          <a:blip r:embed="rId5"/>
          <a:srcRect/>
          <a:stretch>
            <a:fillRect/>
          </a:stretch>
        </p:blipFill>
        <p:spPr bwMode="auto">
          <a:xfrm>
            <a:off x="533400" y="2921338"/>
            <a:ext cx="3248025" cy="1409700"/>
          </a:xfrm>
          <a:prstGeom prst="rect">
            <a:avLst/>
          </a:prstGeom>
          <a:noFill/>
        </p:spPr>
      </p:pic>
      <p:pic>
        <p:nvPicPr>
          <p:cNvPr id="50182" name="Picture 6" descr="Image result for zone refining of germanium"/>
          <p:cNvPicPr>
            <a:picLocks noChangeAspect="1" noChangeArrowheads="1"/>
          </p:cNvPicPr>
          <p:nvPr/>
        </p:nvPicPr>
        <p:blipFill>
          <a:blip r:embed="rId6"/>
          <a:srcRect/>
          <a:stretch>
            <a:fillRect/>
          </a:stretch>
        </p:blipFill>
        <p:spPr bwMode="auto">
          <a:xfrm>
            <a:off x="4536141" y="2692738"/>
            <a:ext cx="3810000" cy="16383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533400"/>
            <a:ext cx="8534400" cy="6001643"/>
          </a:xfrm>
          <a:prstGeom prst="rect">
            <a:avLst/>
          </a:prstGeom>
          <a:noFill/>
          <a:ln w="9525">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REFTVA+Times-Roman"/>
                <a:ea typeface="Calibri" pitchFamily="34" charset="0"/>
                <a:cs typeface="Times New Roman" pitchFamily="18" charset="0"/>
              </a:rPr>
              <a:t>Six  salient properties of germanium which differ from that of silicon makes the foundations for all its applications. These are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Intrinsic semi-conductivity</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Infra red transparency (ability to transmit near-IR radiation in the 1,600- to 23,000-nm range)</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Glass forming ability of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Ge</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tetrahedra</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forming extended three dimensional structures.</a:t>
            </a:r>
          </a:p>
          <a:p>
            <a:pPr marL="0" marR="0" lvl="0" indent="0" algn="just"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Highest refractive index  (4.0026) which is the highest for any glass forming material.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Low chromatic dispersion (variation of refractive index with wavelength)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Ability of GeO</a:t>
            </a:r>
            <a:r>
              <a:rPr kumimoji="0" lang="en-US" sz="2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to catalyze polymerization of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terephthalic</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acid.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1000"/>
            <a:ext cx="7543800" cy="400110"/>
          </a:xfrm>
          <a:prstGeom prst="rect">
            <a:avLst/>
          </a:prstGeom>
          <a:noFill/>
        </p:spPr>
        <p:txBody>
          <a:bodyPr wrap="square" rtlCol="0">
            <a:spAutoFit/>
          </a:bodyPr>
          <a:lstStyle/>
          <a:p>
            <a:pPr algn="ctr"/>
            <a:r>
              <a:rPr lang="en-IN" sz="2000" b="1" dirty="0" smtClean="0"/>
              <a:t>Germanium versus silicon in semiconductor device making</a:t>
            </a:r>
            <a:endParaRPr lang="en-IN" sz="2000" b="1" dirty="0"/>
          </a:p>
        </p:txBody>
      </p:sp>
      <p:sp>
        <p:nvSpPr>
          <p:cNvPr id="3" name="TextBox 2"/>
          <p:cNvSpPr txBox="1"/>
          <p:nvPr/>
        </p:nvSpPr>
        <p:spPr>
          <a:xfrm>
            <a:off x="838200" y="1524000"/>
            <a:ext cx="7924800" cy="5078313"/>
          </a:xfrm>
          <a:prstGeom prst="rect">
            <a:avLst/>
          </a:prstGeom>
          <a:noFill/>
        </p:spPr>
        <p:txBody>
          <a:bodyPr wrap="square" rtlCol="0">
            <a:spAutoFit/>
          </a:bodyPr>
          <a:lstStyle/>
          <a:p>
            <a:r>
              <a:rPr lang="en-IN" dirty="0" smtClean="0"/>
              <a:t>Property			SILICON 		GERMANIUM</a:t>
            </a:r>
          </a:p>
          <a:p>
            <a:endParaRPr lang="en-IN" dirty="0"/>
          </a:p>
          <a:p>
            <a:r>
              <a:rPr lang="en-IN" dirty="0" err="1" smtClean="0"/>
              <a:t>Bandgap</a:t>
            </a:r>
            <a:r>
              <a:rPr lang="en-IN" dirty="0" smtClean="0"/>
              <a:t>	eV		1.1		0.7</a:t>
            </a:r>
          </a:p>
          <a:p>
            <a:endParaRPr lang="en-IN" dirty="0"/>
          </a:p>
          <a:p>
            <a:r>
              <a:rPr lang="en-IN" dirty="0" smtClean="0"/>
              <a:t>MOSFET			Yes		No</a:t>
            </a:r>
          </a:p>
          <a:p>
            <a:r>
              <a:rPr lang="en-IN" sz="900" dirty="0"/>
              <a:t>Metal Oxide Semiconductor Field Effect Transistor</a:t>
            </a:r>
            <a:r>
              <a:rPr lang="en-IN"/>
              <a:t>	</a:t>
            </a:r>
            <a:r>
              <a:rPr lang="en-IN" smtClean="0"/>
              <a:t>(</a:t>
            </a:r>
            <a:r>
              <a:rPr lang="en-IN" dirty="0" smtClean="0"/>
              <a:t>SiO2 good 	(GeO2 unstable with </a:t>
            </a:r>
            <a:r>
              <a:rPr lang="en-IN" dirty="0" err="1" smtClean="0"/>
              <a:t>Ge</a:t>
            </a:r>
            <a:r>
              <a:rPr lang="en-IN" dirty="0" smtClean="0"/>
              <a:t>, water 			</a:t>
            </a:r>
            <a:r>
              <a:rPr lang="en-IN" dirty="0"/>
              <a:t>insulator)</a:t>
            </a:r>
            <a:r>
              <a:rPr lang="en-IN" dirty="0" smtClean="0"/>
              <a:t>		soluble, low melting)</a:t>
            </a:r>
          </a:p>
          <a:p>
            <a:r>
              <a:rPr lang="en-IN" dirty="0"/>
              <a:t>	</a:t>
            </a:r>
            <a:r>
              <a:rPr lang="en-IN" dirty="0" smtClean="0"/>
              <a:t>		</a:t>
            </a:r>
            <a:endParaRPr lang="en-IN" dirty="0"/>
          </a:p>
          <a:p>
            <a:r>
              <a:rPr lang="en-IN" dirty="0" smtClean="0"/>
              <a:t>Temp range		</a:t>
            </a:r>
            <a:r>
              <a:rPr lang="en-IN" dirty="0" err="1" smtClean="0"/>
              <a:t>upto</a:t>
            </a:r>
            <a:r>
              <a:rPr lang="en-IN" dirty="0" smtClean="0"/>
              <a:t> 120-150 °C	</a:t>
            </a:r>
            <a:r>
              <a:rPr lang="en-IN" dirty="0" err="1" smtClean="0"/>
              <a:t>upto</a:t>
            </a:r>
            <a:r>
              <a:rPr lang="en-IN" dirty="0" smtClean="0"/>
              <a:t> 70-85 °C</a:t>
            </a:r>
          </a:p>
          <a:p>
            <a:endParaRPr lang="en-IN" dirty="0"/>
          </a:p>
          <a:p>
            <a:r>
              <a:rPr lang="en-IN" dirty="0" smtClean="0"/>
              <a:t>Cost			inexpensive	expensive</a:t>
            </a:r>
          </a:p>
          <a:p>
            <a:endParaRPr lang="en-IN" dirty="0"/>
          </a:p>
          <a:p>
            <a:r>
              <a:rPr lang="en-IN" dirty="0" smtClean="0"/>
              <a:t>Electron mobility		1500		3900</a:t>
            </a:r>
          </a:p>
          <a:p>
            <a:r>
              <a:rPr lang="en-IN" dirty="0"/>
              <a:t>(cm</a:t>
            </a:r>
            <a:r>
              <a:rPr lang="en-IN" baseline="30000" dirty="0"/>
              <a:t>2</a:t>
            </a:r>
            <a:r>
              <a:rPr lang="en-IN" dirty="0"/>
              <a:t>/V-s</a:t>
            </a:r>
            <a:r>
              <a:rPr lang="en-IN" dirty="0" smtClean="0"/>
              <a:t>)</a:t>
            </a:r>
          </a:p>
          <a:p>
            <a:endParaRPr lang="en-IN" dirty="0"/>
          </a:p>
          <a:p>
            <a:r>
              <a:rPr lang="en-IN" dirty="0" smtClean="0"/>
              <a:t>Hole mobility		475		1900</a:t>
            </a:r>
          </a:p>
          <a:p>
            <a:r>
              <a:rPr lang="en-IN" dirty="0"/>
              <a:t>(cm</a:t>
            </a:r>
            <a:r>
              <a:rPr lang="en-IN" baseline="30000" dirty="0"/>
              <a:t>2</a:t>
            </a:r>
            <a:r>
              <a:rPr lang="en-IN" dirty="0"/>
              <a:t>/V-s)</a:t>
            </a:r>
            <a:endParaRPr lang="en-IN" dirty="0" smtClean="0"/>
          </a:p>
          <a:p>
            <a:endParaRPr lang="en-IN" dirty="0"/>
          </a:p>
        </p:txBody>
      </p:sp>
    </p:spTree>
    <p:extLst>
      <p:ext uri="{BB962C8B-B14F-4D97-AF65-F5344CB8AC3E}">
        <p14:creationId xmlns:p14="http://schemas.microsoft.com/office/powerpoint/2010/main" val="779924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TotalTime>
  <Words>3911</Words>
  <Application>Microsoft Office PowerPoint</Application>
  <PresentationFormat>On-screen Show (4:3)</PresentationFormat>
  <Paragraphs>221</Paragraphs>
  <Slides>40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vt:lpstr>
      <vt:lpstr>Calibri</vt:lpstr>
      <vt:lpstr>Georgia</vt:lpstr>
      <vt:lpstr>museo-sans</vt:lpstr>
      <vt:lpstr>REFTVA+Times-Roman</vt:lpstr>
      <vt:lpstr>Symbol</vt:lpstr>
      <vt:lpstr>Times New Roman</vt: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admin</cp:lastModifiedBy>
  <cp:revision>125</cp:revision>
  <dcterms:created xsi:type="dcterms:W3CDTF">2016-10-15T07:35:06Z</dcterms:created>
  <dcterms:modified xsi:type="dcterms:W3CDTF">2019-04-17T23:30:26Z</dcterms:modified>
</cp:coreProperties>
</file>